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 Id="rId4" Type="http://schemas.openxmlformats.org/officeDocument/2006/relationships/custom-properties" Target="docProps/custom.xml" />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notesMasterIdLst>
    <p:notesMasterId r:id="rId23"/>
  </p:notesMasterIdLst>
  <p:sldSz cx="12192000" cy="6858000"/>
  <p:notesSz cx="6858000" cy="12192000"/>
  <p:embeddedFontLst>
    <p:embeddedFont>
      <p:font typeface="MiSans" charset="-122" pitchFamily="34"/>
      <p:regular r:id="rId2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28" Type="http://schemas.openxmlformats.org/officeDocument/2006/relationships/font" Target="fonts/font1.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1.png"/><Relationship Id="rId3" Type="http://schemas.openxmlformats.org/officeDocument/2006/relationships/image" Target="../media/image-10-1.png"/><Relationship Id="rId4" Type="http://schemas.openxmlformats.org/officeDocument/2006/relationships/image" Target="../media/image-10-4.jpe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5-5.png"/><Relationship Id="rId10" Type="http://schemas.openxmlformats.org/officeDocument/2006/relationships/slideLayout" Target="../slideLayouts/slideLayout1.xml"/><Relationship Id="rId11"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jpe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5-2.png"/><Relationship Id="rId5" Type="http://schemas.openxmlformats.org/officeDocument/2006/relationships/image" Target="../media/image-5-2.png"/><Relationship Id="rId6" Type="http://schemas.openxmlformats.org/officeDocument/2006/relationships/image" Target="../media/image-5-2.png"/><Relationship Id="rId7" Type="http://schemas.openxmlformats.org/officeDocument/2006/relationships/image" Target="../media/image-5-5.png"/><Relationship Id="rId8" Type="http://schemas.openxmlformats.org/officeDocument/2006/relationships/slideLayout" Target="../slideLayouts/slideLayout1.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jpeg"/><Relationship Id="rId2" Type="http://schemas.openxmlformats.org/officeDocument/2006/relationships/image" Target="../media/image-3-2.png"/><Relationship Id="rId3"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jpeg"/><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5-5.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1.png"/><Relationship Id="rId3" Type="http://schemas.openxmlformats.org/officeDocument/2006/relationships/image" Target="../media/image-14-3.jpeg"/><Relationship Id="rId4" Type="http://schemas.openxmlformats.org/officeDocument/2006/relationships/image" Target="../media/image-5-2.png"/><Relationship Id="rId5" Type="http://schemas.openxmlformats.org/officeDocument/2006/relationships/image" Target="../media/image-5-2.png"/><Relationship Id="rId6" Type="http://schemas.openxmlformats.org/officeDocument/2006/relationships/image" Target="../media/image-4-4.png"/><Relationship Id="rId7" Type="http://schemas.openxmlformats.org/officeDocument/2006/relationships/slideLayout" Target="../slideLayouts/slideLayout1.xml"/><Relationship Id="rId8"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jpeg"/><Relationship Id="rId2" Type="http://schemas.openxmlformats.org/officeDocument/2006/relationships/image" Target="../media/image-3-2.png"/><Relationship Id="rId3"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16-2.png"/><Relationship Id="rId3" Type="http://schemas.openxmlformats.org/officeDocument/2006/relationships/image" Target="../media/image-4-4.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5-5.png"/><Relationship Id="rId8" Type="http://schemas.openxmlformats.org/officeDocument/2006/relationships/slideLayout" Target="../slideLayouts/slideLayout1.xml"/><Relationship Id="rId9"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jpeg"/><Relationship Id="rId2" Type="http://schemas.openxmlformats.org/officeDocument/2006/relationships/image" Target="../media/image-5-2.png"/><Relationship Id="rId3" Type="http://schemas.openxmlformats.org/officeDocument/2006/relationships/image" Target="../media/image-5-2.png"/><Relationship Id="rId4" Type="http://schemas.openxmlformats.org/officeDocument/2006/relationships/image" Target="../media/image-5-2.png"/><Relationship Id="rId5" Type="http://schemas.openxmlformats.org/officeDocument/2006/relationships/image" Target="../media/image-5-2.png"/><Relationship Id="rId6" Type="http://schemas.openxmlformats.org/officeDocument/2006/relationships/slideLayout" Target="../slideLayouts/slideLayout1.xml"/><Relationship Id="rId7"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jpeg"/><Relationship Id="rId2" Type="http://schemas.openxmlformats.org/officeDocument/2006/relationships/image" Target="../media/image-3-2.png"/><Relationship Id="rId3"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1.png"/><Relationship Id="rId3" Type="http://schemas.openxmlformats.org/officeDocument/2006/relationships/image" Target="../media/image-4-1.png"/><Relationship Id="rId4" Type="http://schemas.openxmlformats.org/officeDocument/2006/relationships/image" Target="../media/image-4-1.png"/><Relationship Id="rId5" Type="http://schemas.openxmlformats.org/officeDocument/2006/relationships/image" Target="../media/image-19-5.png"/><Relationship Id="rId6" Type="http://schemas.openxmlformats.org/officeDocument/2006/relationships/image" Target="../media/image-2-4.png"/><Relationship Id="rId7" Type="http://schemas.openxmlformats.org/officeDocument/2006/relationships/image" Target="../media/image-4-1.png"/><Relationship Id="rId8" Type="http://schemas.openxmlformats.org/officeDocument/2006/relationships/image" Target="../media/image-19-8.png"/><Relationship Id="rId9" Type="http://schemas.openxmlformats.org/officeDocument/2006/relationships/slideLayout" Target="../slideLayouts/slideLayout1.xml"/><Relationship Id="rId10"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4.png"/><Relationship Id="rId7" Type="http://schemas.openxmlformats.org/officeDocument/2006/relationships/slideLayout" Target="../slideLayouts/slideLayout1.xml"/><Relationship Id="rId8"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1.png"/><Relationship Id="rId3" Type="http://schemas.openxmlformats.org/officeDocument/2006/relationships/image" Target="../media/image-20-3.jpeg"/><Relationship Id="rId4" Type="http://schemas.openxmlformats.org/officeDocument/2006/relationships/image" Target="../media/image-5-5.png"/><Relationship Id="rId5" Type="http://schemas.openxmlformats.org/officeDocument/2006/relationships/image" Target="../media/image-5-2.png"/><Relationship Id="rId6" Type="http://schemas.openxmlformats.org/officeDocument/2006/relationships/slideLayout" Target="../slideLayouts/slideLayout1.xml"/><Relationship Id="rId7"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jpe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image" Target="../media/image-21-5.png"/><Relationship Id="rId6" Type="http://schemas.openxmlformats.org/officeDocument/2006/relationships/slideLayout" Target="../slideLayouts/slideLayout1.xml"/><Relationship Id="rId7"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jpeg"/><Relationship Id="rId2" Type="http://schemas.openxmlformats.org/officeDocument/2006/relationships/image" Target="../media/image-3-2.png"/><Relationship Id="rId3"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jpeg"/><Relationship Id="rId3" Type="http://schemas.openxmlformats.org/officeDocument/2006/relationships/image" Target="../media/image-4-3.jpe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2-4.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slideLayout" Target="../slideLayouts/slideLayout1.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5-2.png"/><Relationship Id="rId3" Type="http://schemas.openxmlformats.org/officeDocument/2006/relationships/image" Target="../media/image-5-2.png"/><Relationship Id="rId4" Type="http://schemas.openxmlformats.org/officeDocument/2006/relationships/image" Target="../media/image-5-2.png"/><Relationship Id="rId5" Type="http://schemas.openxmlformats.org/officeDocument/2006/relationships/image" Target="../media/image-5-5.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jpeg"/><Relationship Id="rId2" Type="http://schemas.openxmlformats.org/officeDocument/2006/relationships/image" Target="../media/image-3-2.png"/><Relationship Id="rId3"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4-4.png"/><Relationship Id="rId5" Type="http://schemas.openxmlformats.org/officeDocument/2006/relationships/image" Target="../media/image-2-4.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5-2.png"/><Relationship Id="rId10" Type="http://schemas.openxmlformats.org/officeDocument/2006/relationships/image" Target="../media/image-5-2.png"/><Relationship Id="rId11" Type="http://schemas.openxmlformats.org/officeDocument/2006/relationships/image" Target="../media/image-5-5.png"/><Relationship Id="rId12" Type="http://schemas.openxmlformats.org/officeDocument/2006/relationships/image" Target="../media/image-5-2.png"/><Relationship Id="rId13" Type="http://schemas.openxmlformats.org/officeDocument/2006/relationships/image" Target="../media/image-5-2.png"/><Relationship Id="rId14" Type="http://schemas.openxmlformats.org/officeDocument/2006/relationships/slideLayout" Target="../slideLayouts/slideLayout1.xml"/><Relationship Id="rId1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jpeg"/><Relationship Id="rId2" Type="http://schemas.openxmlformats.org/officeDocument/2006/relationships/image" Target="../media/image-3-2.png"/><Relationship Id="rId3"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AFAFA"/>
        </a:solidFill>
      </p:bgPr>
    </p:bg>
    <p:spTree>
      <p:nvGrpSpPr>
        <p:cNvPr id="1" name=""/>
        <p:cNvGrpSpPr/>
        <p:nvPr/>
      </p:nvGrpSpPr>
      <p:grpSpPr>
        <a:xfrm>
          <a:off x="0" y="0"/>
          <a:ext cx="0" cy="0"/>
          <a:chOff x="0" y="0"/>
          <a:chExt cx="0" cy="0"/>
        </a:xfrm>
      </p:grpSpPr>
      <p:pic>
        <p:nvPicPr>
          <p:cNvPr id="2" name="Image 0" descr="https://kimi-img.moonshot.cn/pub/slides/slides_tmpl/image/25-09-08-13:42:53-d2v6pndnfo2stf9dk5og.jpeg">    </p:cNvPr>
          <p:cNvPicPr>
            <a:picLocks noChangeAspect="1"/>
          </p:cNvPicPr>
          <p:nvPr/>
        </p:nvPicPr>
        <p:blipFill>
          <a:blip r:embed="rId1"/>
          <a:srcRect l="53" r="42" t="63" b="206"/>
          <a:stretch/>
        </p:blipFill>
        <p:spPr>
          <a:xfrm>
            <a:off x="257810" y="978535"/>
            <a:ext cx="11252835" cy="1878330"/>
          </a:xfrm>
          <a:prstGeom prst="rect">
            <a:avLst/>
          </a:prstGeom>
        </p:spPr>
      </p:pic>
      <p:sp>
        <p:nvSpPr>
          <p:cNvPr id="3" name="Shape 0"/>
          <p:cNvSpPr/>
          <p:nvPr/>
        </p:nvSpPr>
        <p:spPr>
          <a:xfrm>
            <a:off x="11150600" y="-416560"/>
            <a:ext cx="1390650" cy="1390650"/>
          </a:xfrm>
          <a:prstGeom prst="ellipse">
            <a:avLst/>
          </a:prstGeom>
          <a:solidFill>
            <a:srgbClr val="3365D6"/>
          </a:solidFill>
          <a:ln/>
        </p:spPr>
      </p:sp>
      <p:sp>
        <p:nvSpPr>
          <p:cNvPr id="4" name="Text 1"/>
          <p:cNvSpPr/>
          <p:nvPr/>
        </p:nvSpPr>
        <p:spPr>
          <a:xfrm>
            <a:off x="11150600" y="-416560"/>
            <a:ext cx="1390650" cy="1390650"/>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9736455" y="4521835"/>
            <a:ext cx="3345815" cy="3345815"/>
          </a:xfrm>
          <a:prstGeom prst="ellipse">
            <a:avLst/>
          </a:prstGeom>
          <a:solidFill>
            <a:srgbClr val="3365D6"/>
          </a:solidFill>
          <a:ln/>
        </p:spPr>
      </p:sp>
      <p:sp>
        <p:nvSpPr>
          <p:cNvPr id="6" name="Text 3"/>
          <p:cNvSpPr/>
          <p:nvPr/>
        </p:nvSpPr>
        <p:spPr>
          <a:xfrm>
            <a:off x="9736455" y="4521835"/>
            <a:ext cx="3345815" cy="33458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214630" y="3065780"/>
            <a:ext cx="8595995" cy="2032635"/>
          </a:xfrm>
          <a:prstGeom prst="rect">
            <a:avLst/>
          </a:prstGeom>
          <a:noFill/>
          <a:ln/>
        </p:spPr>
        <p:txBody>
          <a:bodyPr wrap="square" lIns="91440" tIns="45720" rIns="91440" bIns="45720" rtlCol="0" anchor="ctr"/>
          <a:lstStyle/>
          <a:p>
            <a:pPr>
              <a:lnSpc>
                <a:spcPct val="100000"/>
              </a:lnSpc>
            </a:pPr>
            <a:r>
              <a:rPr lang="en-US" sz="6000" b="1" dirty="0">
                <a:solidFill>
                  <a:srgbClr val="3365D6"/>
                </a:solidFill>
                <a:latin typeface="MiSans" pitchFamily="34" charset="0"/>
                <a:ea typeface="MiSans" pitchFamily="34" charset="-122"/>
                <a:cs typeface="MiSans" pitchFamily="34" charset="-120"/>
              </a:rPr>
              <a:t>新准则下财险财管解码</a:t>
            </a:r>
            <a:endParaRPr lang="en-US" sz="1600" dirty="0"/>
          </a:p>
        </p:txBody>
      </p:sp>
      <p:sp>
        <p:nvSpPr>
          <p:cNvPr id="8" name="Text 5"/>
          <p:cNvSpPr/>
          <p:nvPr/>
        </p:nvSpPr>
        <p:spPr>
          <a:xfrm>
            <a:off x="8277225" y="374650"/>
            <a:ext cx="3627755" cy="755015"/>
          </a:xfrm>
          <a:prstGeom prst="rect">
            <a:avLst/>
          </a:prstGeom>
          <a:noFill/>
          <a:ln/>
        </p:spPr>
        <p:txBody>
          <a:bodyPr wrap="square" lIns="91440" tIns="45720" rIns="91440" bIns="45720" rtlCol="0" anchor="ctr"/>
          <a:lstStyle/>
          <a:p>
            <a:pPr>
              <a:lnSpc>
                <a:spcPct val="100000"/>
              </a:lnSpc>
            </a:pPr>
            <a:r>
              <a:rPr lang="en-US" sz="3600" dirty="0">
                <a:solidFill>
                  <a:srgbClr val="3365D6"/>
                </a:solidFill>
                <a:latin typeface="MiSans" pitchFamily="34" charset="0"/>
                <a:ea typeface="MiSans" pitchFamily="34" charset="-122"/>
                <a:cs typeface="MiSans" pitchFamily="34" charset="-120"/>
              </a:rPr>
              <a:t>2025/08/05</a:t>
            </a:r>
            <a:endParaRPr lang="en-US" sz="1600" dirty="0"/>
          </a:p>
        </p:txBody>
      </p:sp>
      <p:sp>
        <p:nvSpPr>
          <p:cNvPr id="9" name="Shape 6"/>
          <p:cNvSpPr/>
          <p:nvPr/>
        </p:nvSpPr>
        <p:spPr>
          <a:xfrm>
            <a:off x="7856220" y="851535"/>
            <a:ext cx="284480" cy="87630"/>
          </a:xfrm>
          <a:prstGeom prst="rect">
            <a:avLst/>
          </a:prstGeom>
          <a:solidFill>
            <a:srgbClr val="3365D6"/>
          </a:solidFill>
          <a:ln/>
        </p:spPr>
      </p:sp>
      <p:sp>
        <p:nvSpPr>
          <p:cNvPr id="10" name="Text 7"/>
          <p:cNvSpPr/>
          <p:nvPr/>
        </p:nvSpPr>
        <p:spPr>
          <a:xfrm>
            <a:off x="7856220" y="851535"/>
            <a:ext cx="284480" cy="87630"/>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8"/>
          <p:cNvSpPr/>
          <p:nvPr/>
        </p:nvSpPr>
        <p:spPr>
          <a:xfrm>
            <a:off x="341630" y="5534660"/>
            <a:ext cx="2515235" cy="429260"/>
          </a:xfrm>
          <a:prstGeom prst="roundRect">
            <a:avLst>
              <a:gd name="adj" fmla="val 50000"/>
            </a:avLst>
          </a:prstGeom>
          <a:gradFill rotWithShape="1" flip="none">
            <a:gsLst>
              <a:gs pos="0">
                <a:srgbClr val="3365D6"/>
              </a:gs>
              <a:gs pos="100000">
                <a:srgbClr val="2A59B8"/>
              </a:gs>
            </a:gsLst>
            <a:lin ang="0" scaled="1"/>
          </a:gradFill>
          <a:ln/>
        </p:spPr>
      </p:sp>
      <p:sp>
        <p:nvSpPr>
          <p:cNvPr id="12" name="Text 9"/>
          <p:cNvSpPr/>
          <p:nvPr/>
        </p:nvSpPr>
        <p:spPr>
          <a:xfrm>
            <a:off x="341630" y="5534660"/>
            <a:ext cx="2515235" cy="429260"/>
          </a:xfrm>
          <a:prstGeom prst="rect">
            <a:avLst/>
          </a:prstGeom>
          <a:noFill/>
          <a:ln/>
        </p:spPr>
        <p:txBody>
          <a:bodyPr wrap="square" lIns="45720" tIns="91440" rIns="91440" bIns="45720" rtlCol="0" anchor="ctr"/>
          <a:lstStyle/>
          <a:p>
            <a:pPr>
              <a:lnSpc>
                <a:spcPct val="100000"/>
              </a:lnSpc>
            </a:pPr>
            <a:endParaRPr lang="en-US" sz="1600" dirty="0"/>
          </a:p>
        </p:txBody>
      </p:sp>
      <p:sp>
        <p:nvSpPr>
          <p:cNvPr id="13" name="Text 10"/>
          <p:cNvSpPr/>
          <p:nvPr/>
        </p:nvSpPr>
        <p:spPr>
          <a:xfrm>
            <a:off x="340995" y="5551170"/>
            <a:ext cx="2515870" cy="429895"/>
          </a:xfrm>
          <a:prstGeom prst="rect">
            <a:avLst/>
          </a:prstGeom>
          <a:noFill/>
          <a:ln/>
        </p:spPr>
        <p:txBody>
          <a:bodyPr wrap="square" lIns="91440" tIns="45720" rIns="91440" bIns="45720" rtlCol="0" anchor="t"/>
          <a:lstStyle/>
          <a:p>
            <a:pPr algn="ctr">
              <a:lnSpc>
                <a:spcPct val="100000"/>
              </a:lnSpc>
            </a:pPr>
            <a:r>
              <a:rPr lang="en-US" sz="2200" b="1" dirty="0">
                <a:solidFill>
                  <a:srgbClr val="FFFFFF"/>
                </a:solidFill>
                <a:latin typeface="MiSans" pitchFamily="34" charset="0"/>
                <a:ea typeface="MiSans" pitchFamily="34" charset="-122"/>
                <a:cs typeface="MiSans" pitchFamily="34" charset="-120"/>
              </a:rPr>
              <a:t>汇报人：Kimi AI</a:t>
            </a:r>
            <a:endParaRPr lang="en-US" sz="1600" dirty="0"/>
          </a:p>
        </p:txBody>
      </p:sp>
      <p:sp>
        <p:nvSpPr>
          <p:cNvPr id="14" name="Shape 11"/>
          <p:cNvSpPr/>
          <p:nvPr/>
        </p:nvSpPr>
        <p:spPr>
          <a:xfrm>
            <a:off x="257810" y="2896235"/>
            <a:ext cx="11252835" cy="0"/>
          </a:xfrm>
          <a:prstGeom prst="line">
            <a:avLst/>
          </a:prstGeom>
          <a:noFill/>
          <a:ln w="28575">
            <a:solidFill>
              <a:srgbClr val="1E386B"/>
            </a:solidFill>
            <a:prstDash val="solid"/>
            <a:headEnd type="none"/>
            <a:tailEnd type="none"/>
          </a:ln>
        </p:spPr>
      </p:sp>
      <p:pic>
        <p:nvPicPr>
          <p:cNvPr id="15" name="Image 1" descr="https://kimi-img.moonshot.cn/pub/slides/slides_tmpl/image/25-09-08-13:42:53-d2v6pndnfo2stf9dk5pg.png">    </p:cNvPr>
          <p:cNvPicPr>
            <a:picLocks noChangeAspect="1"/>
          </p:cNvPicPr>
          <p:nvPr/>
        </p:nvPicPr>
        <p:blipFill>
          <a:blip r:embed="rId2"/>
          <a:stretch>
            <a:fillRect/>
          </a:stretch>
        </p:blipFill>
        <p:spPr>
          <a:xfrm>
            <a:off x="9736455" y="2439035"/>
            <a:ext cx="914400" cy="914400"/>
          </a:xfrm>
          <a:prstGeom prst="rect">
            <a:avLst/>
          </a:prstGeom>
        </p:spPr>
      </p:pic>
    </p:spTree>
  </p:cSld>
  <p:clrMapOvr>
    <a:masterClrMapping/>
  </p:clrMapOvr>
  <p:transition>
    <p:fade/>
    <p:spd val="med"/>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9-08-13:42:55-d2v6pntnfo2stf9dk6fg.png">    </p:cNvPr>
          <p:cNvPicPr>
            <a:picLocks noChangeAspect="1"/>
          </p:cNvPicPr>
          <p:nvPr/>
        </p:nvPicPr>
        <p:blipFill>
          <a:blip r:embed="rId1"/>
          <a:stretch>
            <a:fillRect/>
          </a:stretch>
        </p:blipFill>
        <p:spPr>
          <a:xfrm>
            <a:off x="4036695" y="4937125"/>
            <a:ext cx="7724775" cy="1695450"/>
          </a:xfrm>
          <a:prstGeom prst="rect">
            <a:avLst/>
          </a:prstGeom>
        </p:spPr>
      </p:pic>
      <p:pic>
        <p:nvPicPr>
          <p:cNvPr id="3" name="Image 1" descr="https://kimi-img.moonshot.cn/pub/slides/slides_tmpl/image/25-09-08-13:42:55-d2v6pntnfo2stf9dk6fg.png">    </p:cNvPr>
          <p:cNvPicPr>
            <a:picLocks noChangeAspect="1"/>
          </p:cNvPicPr>
          <p:nvPr/>
        </p:nvPicPr>
        <p:blipFill>
          <a:blip r:embed="rId2"/>
          <a:stretch>
            <a:fillRect/>
          </a:stretch>
        </p:blipFill>
        <p:spPr>
          <a:xfrm>
            <a:off x="4036695" y="3042285"/>
            <a:ext cx="7724775" cy="1695450"/>
          </a:xfrm>
          <a:prstGeom prst="rect">
            <a:avLst/>
          </a:prstGeom>
        </p:spPr>
      </p:pic>
      <p:pic>
        <p:nvPicPr>
          <p:cNvPr id="4" name="Image 2" descr="https://kimi-img.moonshot.cn/pub/slides/slides_tmpl/image/25-09-08-13:42:55-d2v6pntnfo2stf9dk6fg.png">    </p:cNvPr>
          <p:cNvPicPr>
            <a:picLocks noChangeAspect="1"/>
          </p:cNvPicPr>
          <p:nvPr/>
        </p:nvPicPr>
        <p:blipFill>
          <a:blip r:embed="rId3"/>
          <a:stretch>
            <a:fillRect/>
          </a:stretch>
        </p:blipFill>
        <p:spPr>
          <a:xfrm>
            <a:off x="4036695" y="1176020"/>
            <a:ext cx="7724775" cy="1695450"/>
          </a:xfrm>
          <a:prstGeom prst="rect">
            <a:avLst/>
          </a:prstGeom>
        </p:spPr>
      </p:pic>
      <p:pic>
        <p:nvPicPr>
          <p:cNvPr id="5" name="Image 3" descr="https://kimi-img.moonshot.cn/pub/slides/slides_tmpl/image/25-09-08-13:42:54-d2v6pnlnfo2stf9dk6eg.jpeg">    </p:cNvPr>
          <p:cNvPicPr>
            <a:picLocks noChangeAspect="1"/>
          </p:cNvPicPr>
          <p:nvPr/>
        </p:nvPicPr>
        <p:blipFill>
          <a:blip r:embed="rId4"/>
          <a:srcRect l="0" r="0" t="18" b="0"/>
          <a:stretch/>
        </p:blipFill>
        <p:spPr>
          <a:xfrm>
            <a:off x="0" y="0"/>
            <a:ext cx="3748405" cy="6858000"/>
          </a:xfrm>
          <a:prstGeom prst="rect">
            <a:avLst/>
          </a:prstGeom>
        </p:spPr>
      </p:pic>
      <p:pic>
        <p:nvPicPr>
          <p:cNvPr id="6" name="Image 4" descr="https://kimi-img.moonshot.cn/pub/slides/slides_tmpl/image/25-09-08-13:42:55-d2v6pntnfo2stf9dk6i0.png">    </p:cNvPr>
          <p:cNvPicPr>
            <a:picLocks noChangeAspect="1"/>
          </p:cNvPicPr>
          <p:nvPr/>
        </p:nvPicPr>
        <p:blipFill>
          <a:blip r:embed="rId5"/>
          <a:stretch>
            <a:fillRect/>
          </a:stretch>
        </p:blipFill>
        <p:spPr>
          <a:xfrm>
            <a:off x="0" y="0"/>
            <a:ext cx="3749040" cy="6858000"/>
          </a:xfrm>
          <a:prstGeom prst="rect">
            <a:avLst/>
          </a:prstGeom>
        </p:spPr>
      </p:pic>
      <p:sp>
        <p:nvSpPr>
          <p:cNvPr id="7" name="Text 0"/>
          <p:cNvSpPr/>
          <p:nvPr/>
        </p:nvSpPr>
        <p:spPr>
          <a:xfrm>
            <a:off x="4036695" y="394335"/>
            <a:ext cx="6780530" cy="622935"/>
          </a:xfrm>
          <a:prstGeom prst="rect">
            <a:avLst/>
          </a:prstGeom>
          <a:noFill/>
          <a:ln/>
        </p:spPr>
        <p:txBody>
          <a:bodyPr wrap="square" lIns="91440" tIns="45720" rIns="91440" bIns="45720" rtlCol="0" anchor="ctr"/>
          <a:lstStyle/>
          <a:p>
            <a:pPr>
              <a:lnSpc>
                <a:spcPct val="100000"/>
              </a:lnSpc>
            </a:pPr>
            <a:r>
              <a:rPr lang="en-US" sz="2800" b="1" dirty="0">
                <a:solidFill>
                  <a:srgbClr val="2A59B8"/>
                </a:solidFill>
                <a:latin typeface="MiSans" pitchFamily="34" charset="0"/>
                <a:ea typeface="MiSans" pitchFamily="34" charset="-122"/>
                <a:cs typeface="MiSans" pitchFamily="34" charset="-120"/>
              </a:rPr>
              <a:t>履约现金流三组件拆解</a:t>
            </a:r>
            <a:endParaRPr lang="en-US" sz="1600" dirty="0"/>
          </a:p>
        </p:txBody>
      </p:sp>
      <p:pic>
        <p:nvPicPr>
          <p:cNvPr id="8" name="Image 5" descr="https://kimi-img.moonshot.cn/pub/slides/slides_tmpl/image/25-09-08-13:42:54-d2v6pnlnfo2stf9dk6ag.png">    </p:cNvPr>
          <p:cNvPicPr>
            <a:picLocks noChangeAspect="1"/>
          </p:cNvPicPr>
          <p:nvPr/>
        </p:nvPicPr>
        <p:blipFill>
          <a:blip r:embed="rId6"/>
          <a:stretch>
            <a:fillRect/>
          </a:stretch>
        </p:blipFill>
        <p:spPr>
          <a:xfrm>
            <a:off x="4224655" y="1465580"/>
            <a:ext cx="722630" cy="722630"/>
          </a:xfrm>
          <a:prstGeom prst="rect">
            <a:avLst/>
          </a:prstGeom>
        </p:spPr>
      </p:pic>
      <p:pic>
        <p:nvPicPr>
          <p:cNvPr id="9" name="Image 6" descr="https://kimi-img.moonshot.cn/pub/slides/slides_tmpl/image/25-09-08-13:42:54-d2v6pnlnfo2stf9dk6b0.png">    </p:cNvPr>
          <p:cNvPicPr>
            <a:picLocks noChangeAspect="1"/>
          </p:cNvPicPr>
          <p:nvPr/>
        </p:nvPicPr>
        <p:blipFill>
          <a:blip r:embed="rId7"/>
          <a:stretch>
            <a:fillRect/>
          </a:stretch>
        </p:blipFill>
        <p:spPr>
          <a:xfrm>
            <a:off x="4224655" y="3239770"/>
            <a:ext cx="722630" cy="722630"/>
          </a:xfrm>
          <a:prstGeom prst="rect">
            <a:avLst/>
          </a:prstGeom>
        </p:spPr>
      </p:pic>
      <p:pic>
        <p:nvPicPr>
          <p:cNvPr id="10" name="Image 7" descr="https://kimi-img.moonshot.cn/pub/slides/slides_tmpl/image/25-09-08-13:42:55-d2v6pntnfo2stf9dk6f0.png">    </p:cNvPr>
          <p:cNvPicPr>
            <a:picLocks noChangeAspect="1"/>
          </p:cNvPicPr>
          <p:nvPr/>
        </p:nvPicPr>
        <p:blipFill>
          <a:blip r:embed="rId8"/>
          <a:stretch>
            <a:fillRect/>
          </a:stretch>
        </p:blipFill>
        <p:spPr>
          <a:xfrm>
            <a:off x="4224655" y="5179060"/>
            <a:ext cx="722630" cy="722630"/>
          </a:xfrm>
          <a:prstGeom prst="rect">
            <a:avLst/>
          </a:prstGeom>
        </p:spPr>
      </p:pic>
      <p:pic>
        <p:nvPicPr>
          <p:cNvPr id="11" name="Image 8" descr="https://kimi-img.moonshot.cn/pub/slides/slides_tmpl/image/25-09-08-13:42:54-d2v6pnlnfo2stf9dk66g.png">    </p:cNvPr>
          <p:cNvPicPr>
            <a:picLocks noChangeAspect="1"/>
          </p:cNvPicPr>
          <p:nvPr/>
        </p:nvPicPr>
        <p:blipFill>
          <a:blip r:embed="rId9"/>
          <a:stretch>
            <a:fillRect/>
          </a:stretch>
        </p:blipFill>
        <p:spPr>
          <a:xfrm>
            <a:off x="10999470" y="509270"/>
            <a:ext cx="762000" cy="298450"/>
          </a:xfrm>
          <a:prstGeom prst="rect">
            <a:avLst/>
          </a:prstGeom>
        </p:spPr>
      </p:pic>
      <p:sp>
        <p:nvSpPr>
          <p:cNvPr id="12" name="Text 1"/>
          <p:cNvSpPr/>
          <p:nvPr/>
        </p:nvSpPr>
        <p:spPr>
          <a:xfrm>
            <a:off x="5149296" y="1299698"/>
            <a:ext cx="5528761" cy="480976"/>
          </a:xfrm>
          <a:prstGeom prst="rect">
            <a:avLst/>
          </a:prstGeom>
          <a:noFill/>
          <a:ln/>
        </p:spPr>
        <p:txBody>
          <a:bodyPr wrap="square" lIns="0" tIns="0" rIns="0" bIns="0" rtlCol="0" anchor="ctr"/>
          <a:lstStyle/>
          <a:p>
            <a:pPr>
              <a:lnSpc>
                <a:spcPct val="100000"/>
              </a:lnSpc>
            </a:pPr>
            <a:r>
              <a:rPr lang="en-US" sz="1800" b="1" dirty="0">
                <a:solidFill>
                  <a:srgbClr val="2A59B8"/>
                </a:solidFill>
                <a:latin typeface="MiSans" pitchFamily="34" charset="0"/>
                <a:ea typeface="MiSans" pitchFamily="34" charset="-122"/>
                <a:cs typeface="MiSans" pitchFamily="34" charset="-120"/>
              </a:rPr>
              <a:t>现金流现值</a:t>
            </a:r>
            <a:endParaRPr lang="en-US" sz="1600" dirty="0"/>
          </a:p>
        </p:txBody>
      </p:sp>
      <p:sp>
        <p:nvSpPr>
          <p:cNvPr id="13" name="Text 2"/>
          <p:cNvSpPr/>
          <p:nvPr/>
        </p:nvSpPr>
        <p:spPr>
          <a:xfrm>
            <a:off x="5103598" y="1707496"/>
            <a:ext cx="6412026" cy="9845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采用当前折现率曲线计算现金流现值，利率变动通过OCI选择权缓冲利润表波动，确保负债计量与市场利率变动相适应。</a:t>
            </a:r>
            <a:endParaRPr lang="en-US" sz="1600" dirty="0"/>
          </a:p>
        </p:txBody>
      </p:sp>
      <p:sp>
        <p:nvSpPr>
          <p:cNvPr id="14" name="Text 3"/>
          <p:cNvSpPr/>
          <p:nvPr/>
        </p:nvSpPr>
        <p:spPr>
          <a:xfrm>
            <a:off x="5150566" y="3164058"/>
            <a:ext cx="5528761" cy="480976"/>
          </a:xfrm>
          <a:prstGeom prst="rect">
            <a:avLst/>
          </a:prstGeom>
          <a:noFill/>
          <a:ln/>
        </p:spPr>
        <p:txBody>
          <a:bodyPr wrap="square" lIns="0" tIns="0" rIns="0" bIns="0" rtlCol="0" anchor="ctr"/>
          <a:lstStyle/>
          <a:p>
            <a:pPr>
              <a:lnSpc>
                <a:spcPct val="100000"/>
              </a:lnSpc>
            </a:pPr>
            <a:r>
              <a:rPr lang="en-US" sz="1800" b="1" dirty="0">
                <a:solidFill>
                  <a:srgbClr val="2A59B8"/>
                </a:solidFill>
                <a:latin typeface="MiSans" pitchFamily="34" charset="0"/>
                <a:ea typeface="MiSans" pitchFamily="34" charset="-122"/>
                <a:cs typeface="MiSans" pitchFamily="34" charset="-120"/>
              </a:rPr>
              <a:t>非金融风险调整</a:t>
            </a:r>
            <a:endParaRPr lang="en-US" sz="1600" dirty="0"/>
          </a:p>
        </p:txBody>
      </p:sp>
      <p:sp>
        <p:nvSpPr>
          <p:cNvPr id="15" name="Text 4"/>
          <p:cNvSpPr/>
          <p:nvPr/>
        </p:nvSpPr>
        <p:spPr>
          <a:xfrm>
            <a:off x="5104868" y="3571856"/>
            <a:ext cx="6412026" cy="9845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需反映除金融风险外的所有不确定性，财险公司可采用置信区间法或资本成本法，若数据不足可参照行业系数，以准确反映风险成本。</a:t>
            </a:r>
            <a:endParaRPr lang="en-US" sz="1600" dirty="0"/>
          </a:p>
        </p:txBody>
      </p:sp>
      <p:sp>
        <p:nvSpPr>
          <p:cNvPr id="16" name="Text 5"/>
          <p:cNvSpPr/>
          <p:nvPr/>
        </p:nvSpPr>
        <p:spPr>
          <a:xfrm>
            <a:off x="5150566" y="5087473"/>
            <a:ext cx="5528761" cy="480976"/>
          </a:xfrm>
          <a:prstGeom prst="rect">
            <a:avLst/>
          </a:prstGeom>
          <a:noFill/>
          <a:ln/>
        </p:spPr>
        <p:txBody>
          <a:bodyPr wrap="square" lIns="0" tIns="0" rIns="0" bIns="0" rtlCol="0" anchor="ctr"/>
          <a:lstStyle/>
          <a:p>
            <a:pPr>
              <a:lnSpc>
                <a:spcPct val="100000"/>
              </a:lnSpc>
            </a:pPr>
            <a:r>
              <a:rPr lang="en-US" sz="1800" b="1" dirty="0">
                <a:solidFill>
                  <a:srgbClr val="2A59B8"/>
                </a:solidFill>
                <a:latin typeface="MiSans" pitchFamily="34" charset="0"/>
                <a:ea typeface="MiSans" pitchFamily="34" charset="-122"/>
                <a:cs typeface="MiSans" pitchFamily="34" charset="-120"/>
              </a:rPr>
              <a:t>合同服务边际</a:t>
            </a:r>
            <a:endParaRPr lang="en-US" sz="1600" dirty="0"/>
          </a:p>
        </p:txBody>
      </p:sp>
      <p:sp>
        <p:nvSpPr>
          <p:cNvPr id="17" name="Text 6"/>
          <p:cNvSpPr/>
          <p:nvPr/>
        </p:nvSpPr>
        <p:spPr>
          <a:xfrm>
            <a:off x="5104868" y="5495271"/>
            <a:ext cx="6412026" cy="984570"/>
          </a:xfrm>
          <a:prstGeom prst="rect">
            <a:avLst/>
          </a:prstGeom>
          <a:noFill/>
          <a:ln/>
        </p:spPr>
        <p:txBody>
          <a:bodyPr wrap="square" lIns="0" tIns="0" rIns="0" bIns="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仅在初始确认时为正，后续按服务摊销，吸收未来假设变更，不再随利率波动而调整，为利润释放提供稳定基础。</a:t>
            </a:r>
            <a:endParaRPr lang="en-US" sz="1600" dirty="0"/>
          </a:p>
        </p:txBody>
      </p:sp>
    </p:spTree>
  </p:cSld>
  <p:clrMapOvr>
    <a:masterClrMapping/>
  </p:clrMapOvr>
  <p:transition>
    <p:fade/>
    <p:spd val="med"/>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0" y="0"/>
            <a:ext cx="9461500" cy="6116320"/>
          </a:xfrm>
          <a:prstGeom prst="rect">
            <a:avLst/>
          </a:prstGeom>
          <a:solidFill>
            <a:srgbClr val="FFFFFF"/>
          </a:solidFill>
          <a:ln/>
        </p:spPr>
      </p:sp>
      <p:sp>
        <p:nvSpPr>
          <p:cNvPr id="3" name="Text 1"/>
          <p:cNvSpPr/>
          <p:nvPr/>
        </p:nvSpPr>
        <p:spPr>
          <a:xfrm>
            <a:off x="0" y="0"/>
            <a:ext cx="9461500" cy="611632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0" y="-24130"/>
            <a:ext cx="2171700" cy="2167890"/>
          </a:xfrm>
          <a:prstGeom prst="rect">
            <a:avLst/>
          </a:prstGeom>
          <a:solidFill>
            <a:srgbClr val="DAE3F5"/>
          </a:solidFill>
          <a:ln/>
        </p:spPr>
      </p:sp>
      <p:sp>
        <p:nvSpPr>
          <p:cNvPr id="5" name="Text 3"/>
          <p:cNvSpPr/>
          <p:nvPr/>
        </p:nvSpPr>
        <p:spPr>
          <a:xfrm>
            <a:off x="0" y="-24130"/>
            <a:ext cx="2171700" cy="2167890"/>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1127760" y="636905"/>
            <a:ext cx="4511040" cy="1198880"/>
          </a:xfrm>
          <a:prstGeom prst="rect">
            <a:avLst/>
          </a:prstGeom>
          <a:noFill/>
          <a:ln/>
        </p:spPr>
        <p:txBody>
          <a:bodyPr wrap="square" lIns="91440" tIns="45720" rIns="91440" bIns="45720" rtlCol="0" anchor="t">
            <a:spAutoFit/>
          </a:bodyPr>
          <a:lstStyle/>
          <a:p>
            <a:pPr>
              <a:lnSpc>
                <a:spcPct val="100000"/>
              </a:lnSpc>
            </a:pPr>
            <a:r>
              <a:rPr lang="en-US" sz="3600" b="1" dirty="0">
                <a:solidFill>
                  <a:srgbClr val="1D50C4"/>
                </a:solidFill>
                <a:latin typeface="MiSans" pitchFamily="34" charset="0"/>
                <a:ea typeface="MiSans" pitchFamily="34" charset="-122"/>
                <a:cs typeface="MiSans" pitchFamily="34" charset="-120"/>
              </a:rPr>
              <a:t>未到期责任准备金新算法</a:t>
            </a:r>
            <a:endParaRPr lang="en-US" sz="1600" dirty="0"/>
          </a:p>
        </p:txBody>
      </p:sp>
      <p:pic>
        <p:nvPicPr>
          <p:cNvPr id="7" name="Image 0" descr="https://kimi-img.moonshot.cn/pub/slides/slides_tmpl/image/25-09-08-13:42:54-d2v6pnlnfo2stf9dk6c0.png">    </p:cNvPr>
          <p:cNvPicPr>
            <a:picLocks noChangeAspect="1"/>
          </p:cNvPicPr>
          <p:nvPr/>
        </p:nvPicPr>
        <p:blipFill>
          <a:blip r:embed="rId2"/>
          <a:stretch>
            <a:fillRect/>
          </a:stretch>
        </p:blipFill>
        <p:spPr>
          <a:xfrm>
            <a:off x="643890" y="2508250"/>
            <a:ext cx="883920" cy="859790"/>
          </a:xfrm>
          <a:prstGeom prst="rect">
            <a:avLst/>
          </a:prstGeom>
        </p:spPr>
      </p:pic>
      <p:pic>
        <p:nvPicPr>
          <p:cNvPr id="8" name="Image 1" descr="https://kimi-img.moonshot.cn/pub/slides/slides_tmpl/image/25-09-08-13:42:54-d2v6pnlnfo2stf9dk6bg.png">    </p:cNvPr>
          <p:cNvPicPr>
            <a:picLocks noChangeAspect="1"/>
          </p:cNvPicPr>
          <p:nvPr/>
        </p:nvPicPr>
        <p:blipFill>
          <a:blip r:embed="rId3"/>
          <a:stretch>
            <a:fillRect/>
          </a:stretch>
        </p:blipFill>
        <p:spPr>
          <a:xfrm>
            <a:off x="4851400" y="2508250"/>
            <a:ext cx="926465" cy="859790"/>
          </a:xfrm>
          <a:prstGeom prst="rect">
            <a:avLst/>
          </a:prstGeom>
        </p:spPr>
      </p:pic>
      <p:pic>
        <p:nvPicPr>
          <p:cNvPr id="9" name="Image 2" descr="https://kimi-img.moonshot.cn/pub/slides/slides_tmpl/image/25-09-08-13:42:53-d2v6pndnfo2stf9dk5vg.png">    </p:cNvPr>
          <p:cNvPicPr>
            <a:picLocks noChangeAspect="1"/>
          </p:cNvPicPr>
          <p:nvPr/>
        </p:nvPicPr>
        <p:blipFill>
          <a:blip r:embed="rId4"/>
          <a:stretch>
            <a:fillRect/>
          </a:stretch>
        </p:blipFill>
        <p:spPr>
          <a:xfrm rot="16200000">
            <a:off x="2196465" y="1757045"/>
            <a:ext cx="361950" cy="411480"/>
          </a:xfrm>
          <a:prstGeom prst="rect">
            <a:avLst/>
          </a:prstGeom>
        </p:spPr>
      </p:pic>
      <p:pic>
        <p:nvPicPr>
          <p:cNvPr id="10" name="Image 3" descr="https://kimi-img.moonshot.cn/pub/slides/slides_tmpl/image/25-09-08-13:42:53-d2v6pndnfo2stf9dk5vg.png">    </p:cNvPr>
          <p:cNvPicPr>
            <a:picLocks noChangeAspect="1"/>
          </p:cNvPicPr>
          <p:nvPr/>
        </p:nvPicPr>
        <p:blipFill>
          <a:blip r:embed="rId5"/>
          <a:stretch>
            <a:fillRect/>
          </a:stretch>
        </p:blipFill>
        <p:spPr>
          <a:xfrm>
            <a:off x="8847455" y="225425"/>
            <a:ext cx="361950" cy="411480"/>
          </a:xfrm>
          <a:prstGeom prst="rect">
            <a:avLst/>
          </a:prstGeom>
        </p:spPr>
      </p:pic>
      <p:pic>
        <p:nvPicPr>
          <p:cNvPr id="11" name="Image 4" descr="https://kimi-img.moonshot.cn/pub/slides/slides_tmpl/image/25-09-08-13:42:53-d2v6pndnfo2stf9dk5vg.png">    </p:cNvPr>
          <p:cNvPicPr>
            <a:picLocks noChangeAspect="1"/>
          </p:cNvPicPr>
          <p:nvPr/>
        </p:nvPicPr>
        <p:blipFill>
          <a:blip r:embed="rId6"/>
          <a:stretch>
            <a:fillRect/>
          </a:stretch>
        </p:blipFill>
        <p:spPr>
          <a:xfrm rot="5400000">
            <a:off x="8822690" y="5586730"/>
            <a:ext cx="361950" cy="411480"/>
          </a:xfrm>
          <a:prstGeom prst="rect">
            <a:avLst/>
          </a:prstGeom>
        </p:spPr>
      </p:pic>
      <p:pic>
        <p:nvPicPr>
          <p:cNvPr id="12" name="Image 5" descr="https://kimi-img.moonshot.cn/pub/slides/slides_tmpl/image/25-09-08-13:42:54-d2v6pnlnfo2stf9dk66g.png">    </p:cNvPr>
          <p:cNvPicPr>
            <a:picLocks noChangeAspect="1"/>
          </p:cNvPicPr>
          <p:nvPr/>
        </p:nvPicPr>
        <p:blipFill>
          <a:blip r:embed="rId7"/>
          <a:stretch>
            <a:fillRect/>
          </a:stretch>
        </p:blipFill>
        <p:spPr>
          <a:xfrm>
            <a:off x="548005" y="5611495"/>
            <a:ext cx="762000" cy="298450"/>
          </a:xfrm>
          <a:prstGeom prst="rect">
            <a:avLst/>
          </a:prstGeom>
        </p:spPr>
      </p:pic>
      <p:sp>
        <p:nvSpPr>
          <p:cNvPr id="13" name="Shape 5"/>
          <p:cNvSpPr/>
          <p:nvPr/>
        </p:nvSpPr>
        <p:spPr>
          <a:xfrm>
            <a:off x="927735" y="930910"/>
            <a:ext cx="80645" cy="559435"/>
          </a:xfrm>
          <a:prstGeom prst="rect">
            <a:avLst/>
          </a:prstGeom>
          <a:solidFill>
            <a:srgbClr val="3365D6"/>
          </a:solidFill>
          <a:ln/>
        </p:spPr>
      </p:sp>
      <p:sp>
        <p:nvSpPr>
          <p:cNvPr id="14" name="Text 6"/>
          <p:cNvSpPr/>
          <p:nvPr/>
        </p:nvSpPr>
        <p:spPr>
          <a:xfrm>
            <a:off x="927735" y="930910"/>
            <a:ext cx="80645" cy="55943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7"/>
          <p:cNvSpPr/>
          <p:nvPr/>
        </p:nvSpPr>
        <p:spPr>
          <a:xfrm>
            <a:off x="1481455" y="2704465"/>
            <a:ext cx="2962910" cy="663575"/>
          </a:xfrm>
          <a:prstGeom prst="rect">
            <a:avLst/>
          </a:prstGeom>
          <a:noFill/>
          <a:ln/>
        </p:spPr>
        <p:txBody>
          <a:bodyPr wrap="square" lIns="91440" tIns="45720" rIns="91440" bIns="45720" rtlCol="0" anchor="ctr"/>
          <a:lstStyle/>
          <a:p>
            <a:pPr>
              <a:lnSpc>
                <a:spcPct val="100000"/>
              </a:lnSpc>
            </a:pPr>
            <a:r>
              <a:rPr lang="en-US" sz="1800" dirty="0">
                <a:solidFill>
                  <a:srgbClr val="1D50C4"/>
                </a:solidFill>
                <a:latin typeface="MiSans" pitchFamily="34" charset="0"/>
                <a:ea typeface="MiSans" pitchFamily="34" charset="-122"/>
                <a:cs typeface="MiSans" pitchFamily="34" charset="-120"/>
              </a:rPr>
              <a:t>计量方法</a:t>
            </a:r>
            <a:endParaRPr lang="en-US" sz="1600" dirty="0"/>
          </a:p>
        </p:txBody>
      </p:sp>
      <p:sp>
        <p:nvSpPr>
          <p:cNvPr id="16" name="Text 8"/>
          <p:cNvSpPr/>
          <p:nvPr/>
        </p:nvSpPr>
        <p:spPr>
          <a:xfrm>
            <a:off x="1477010" y="3368040"/>
            <a:ext cx="2986405" cy="2330450"/>
          </a:xfrm>
          <a:prstGeom prst="rect">
            <a:avLst/>
          </a:prstGeom>
          <a:noFill/>
          <a:ln/>
        </p:spPr>
        <p:txBody>
          <a:bodyPr wrap="square" lIns="91440" tIns="45720" rIns="91440" bIns="45720" rtlCol="0" anchor="t"/>
          <a:lstStyle/>
          <a:p>
            <a:pPr algn="just">
              <a:lnSpc>
                <a:spcPct val="150000"/>
              </a:lnSpc>
            </a:pPr>
            <a:r>
              <a:rPr lang="en-US" sz="1400" dirty="0">
                <a:solidFill>
                  <a:srgbClr val="1D50C4"/>
                </a:solidFill>
                <a:latin typeface="MiSans" pitchFamily="34" charset="0"/>
                <a:ea typeface="MiSans" pitchFamily="34" charset="-122"/>
                <a:cs typeface="MiSans" pitchFamily="34" charset="-120"/>
              </a:rPr>
              <a:t>未到期责任准备金按履约现金流差额计量，需逐单预测未来赔付、费用、退保及折现，并剔除投资成分，相比旧准则的1/365法或1/24法更加精细。</a:t>
            </a:r>
            <a:endParaRPr lang="en-US" sz="1600" dirty="0"/>
          </a:p>
        </p:txBody>
      </p:sp>
      <p:sp>
        <p:nvSpPr>
          <p:cNvPr id="17" name="Text 9"/>
          <p:cNvSpPr/>
          <p:nvPr/>
        </p:nvSpPr>
        <p:spPr>
          <a:xfrm>
            <a:off x="5633720" y="2704465"/>
            <a:ext cx="2962910" cy="663575"/>
          </a:xfrm>
          <a:prstGeom prst="rect">
            <a:avLst/>
          </a:prstGeom>
          <a:noFill/>
          <a:ln/>
        </p:spPr>
        <p:txBody>
          <a:bodyPr wrap="square" lIns="91440" tIns="45720" rIns="91440" bIns="45720" rtlCol="0" anchor="ctr"/>
          <a:lstStyle/>
          <a:p>
            <a:pPr>
              <a:lnSpc>
                <a:spcPct val="100000"/>
              </a:lnSpc>
            </a:pPr>
            <a:r>
              <a:rPr lang="en-US" sz="1800" dirty="0">
                <a:solidFill>
                  <a:srgbClr val="1D50C4"/>
                </a:solidFill>
                <a:latin typeface="MiSans" pitchFamily="34" charset="0"/>
                <a:ea typeface="MiSans" pitchFamily="34" charset="-122"/>
                <a:cs typeface="MiSans" pitchFamily="34" charset="-120"/>
              </a:rPr>
              <a:t>实施挑战</a:t>
            </a:r>
            <a:endParaRPr lang="en-US" sz="1600" dirty="0"/>
          </a:p>
        </p:txBody>
      </p:sp>
      <p:sp>
        <p:nvSpPr>
          <p:cNvPr id="18" name="Text 10"/>
          <p:cNvSpPr/>
          <p:nvPr/>
        </p:nvSpPr>
        <p:spPr>
          <a:xfrm>
            <a:off x="5629275" y="3368040"/>
            <a:ext cx="2986405" cy="2330450"/>
          </a:xfrm>
          <a:prstGeom prst="rect">
            <a:avLst/>
          </a:prstGeom>
          <a:noFill/>
          <a:ln/>
        </p:spPr>
        <p:txBody>
          <a:bodyPr wrap="square" lIns="91440" tIns="45720" rIns="91440" bIns="45720" rtlCol="0" anchor="t"/>
          <a:lstStyle/>
          <a:p>
            <a:pPr algn="just">
              <a:lnSpc>
                <a:spcPct val="150000"/>
              </a:lnSpc>
            </a:pPr>
            <a:r>
              <a:rPr lang="en-US" sz="1400" dirty="0">
                <a:solidFill>
                  <a:srgbClr val="1D50C4"/>
                </a:solidFill>
                <a:latin typeface="MiSans" pitchFamily="34" charset="0"/>
                <a:ea typeface="MiSans" pitchFamily="34" charset="-122"/>
                <a:cs typeface="MiSans" pitchFamily="34" charset="-120"/>
              </a:rPr>
              <a:t>财务月结时需将精算模型输出的现金流按保单组汇总，与子账、总账科目勾稽，对数据质量和模型精度要求极高，任何差异都需追溯调整。</a:t>
            </a:r>
            <a:endParaRPr lang="en-US" sz="1600" dirty="0"/>
          </a:p>
        </p:txBody>
      </p:sp>
    </p:spTree>
  </p:cSld>
  <p:clrMapOvr>
    <a:masterClrMapping/>
  </p:clrMapOvr>
  <p:transition>
    <p:fade/>
    <p:spd val="med"/>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7940" y="5430520"/>
            <a:ext cx="12247880" cy="1427480"/>
          </a:xfrm>
          <a:prstGeom prst="rect">
            <a:avLst/>
          </a:prstGeom>
          <a:solidFill>
            <a:srgbClr val="FAFAFA">
              <a:alpha val="12941"/>
            </a:srgbClr>
          </a:solidFill>
          <a:ln/>
        </p:spPr>
      </p:sp>
      <p:sp>
        <p:nvSpPr>
          <p:cNvPr id="3" name="Text 1"/>
          <p:cNvSpPr/>
          <p:nvPr/>
        </p:nvSpPr>
        <p:spPr>
          <a:xfrm>
            <a:off x="-27940" y="5430520"/>
            <a:ext cx="12247880" cy="14274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2668905" y="1691640"/>
            <a:ext cx="6854190" cy="1567180"/>
          </a:xfrm>
          <a:prstGeom prst="rect">
            <a:avLst/>
          </a:prstGeom>
          <a:solidFill>
            <a:srgbClr val="000000">
              <a:alpha val="0"/>
            </a:srgbClr>
          </a:solidFill>
          <a:ln/>
        </p:spPr>
      </p:sp>
      <p:sp>
        <p:nvSpPr>
          <p:cNvPr id="5" name="Text 3"/>
          <p:cNvSpPr/>
          <p:nvPr/>
        </p:nvSpPr>
        <p:spPr>
          <a:xfrm>
            <a:off x="2668905" y="1691640"/>
            <a:ext cx="6854190" cy="1567180"/>
          </a:xfrm>
          <a:prstGeom prst="rect">
            <a:avLst/>
          </a:prstGeom>
          <a:noFill/>
          <a:ln/>
        </p:spPr>
        <p:txBody>
          <a:bodyPr wrap="square" lIns="45720" tIns="91440" rIns="91440" bIns="45720" rtlCol="0" anchor="ctr"/>
          <a:lstStyle/>
          <a:p>
            <a:pPr algn="ctr">
              <a:lnSpc>
                <a:spcPct val="100000"/>
              </a:lnSpc>
            </a:pPr>
            <a:r>
              <a:rPr lang="en-US" sz="9600" b="1" dirty="0">
                <a:solidFill>
                  <a:srgbClr val="DAE3F5"/>
                </a:solidFill>
                <a:latin typeface="MiSans" pitchFamily="34" charset="0"/>
                <a:ea typeface="MiSans" pitchFamily="34" charset="-122"/>
                <a:cs typeface="MiSans" pitchFamily="34" charset="-120"/>
              </a:rPr>
              <a:t>04</a:t>
            </a:r>
            <a:endParaRPr lang="en-US" sz="1600" dirty="0"/>
          </a:p>
        </p:txBody>
      </p:sp>
      <p:sp>
        <p:nvSpPr>
          <p:cNvPr id="6" name="Shape 4"/>
          <p:cNvSpPr/>
          <p:nvPr/>
        </p:nvSpPr>
        <p:spPr>
          <a:xfrm>
            <a:off x="749300" y="3372485"/>
            <a:ext cx="10840720" cy="1200150"/>
          </a:xfrm>
          <a:prstGeom prst="rect">
            <a:avLst/>
          </a:prstGeom>
          <a:solidFill>
            <a:srgbClr val="000000">
              <a:alpha val="0"/>
            </a:srgbClr>
          </a:solidFill>
          <a:ln/>
        </p:spPr>
      </p:sp>
      <p:sp>
        <p:nvSpPr>
          <p:cNvPr id="7" name="Text 5"/>
          <p:cNvSpPr/>
          <p:nvPr/>
        </p:nvSpPr>
        <p:spPr>
          <a:xfrm>
            <a:off x="749300" y="3372485"/>
            <a:ext cx="10840720" cy="1200150"/>
          </a:xfrm>
          <a:prstGeom prst="rect">
            <a:avLst/>
          </a:prstGeom>
          <a:noFill/>
          <a:ln/>
        </p:spPr>
        <p:txBody>
          <a:bodyPr wrap="square" lIns="0" tIns="0" rIns="0" bIns="0" rtlCol="0" anchor="ctr"/>
          <a:lstStyle/>
          <a:p>
            <a:pPr algn="ctr">
              <a:lnSpc>
                <a:spcPct val="100000"/>
              </a:lnSpc>
            </a:pPr>
            <a:r>
              <a:rPr lang="en-US" sz="5400" dirty="0">
                <a:solidFill>
                  <a:srgbClr val="FFFFFF"/>
                </a:solidFill>
                <a:latin typeface="MiSans" pitchFamily="34" charset="0"/>
                <a:ea typeface="MiSans" pitchFamily="34" charset="-122"/>
                <a:cs typeface="MiSans" pitchFamily="34" charset="-120"/>
              </a:rPr>
              <a:t>利润结构重塑</a:t>
            </a:r>
            <a:endParaRPr lang="en-US" sz="1600" dirty="0"/>
          </a:p>
        </p:txBody>
      </p:sp>
      <p:pic>
        <p:nvPicPr>
          <p:cNvPr id="8" name="Image 0" descr="https://kimi-img.moonshot.cn/pub/slides/slides_tmpl/image/25-09-08-13:42:53-d2v6pndnfo2stf9dk5rg.png">    </p:cNvPr>
          <p:cNvPicPr>
            <a:picLocks noChangeAspect="1"/>
          </p:cNvPicPr>
          <p:nvPr/>
        </p:nvPicPr>
        <p:blipFill>
          <a:blip r:embed="rId2"/>
          <a:stretch>
            <a:fillRect/>
          </a:stretch>
        </p:blipFill>
        <p:spPr>
          <a:xfrm>
            <a:off x="6659245" y="1575435"/>
            <a:ext cx="579120" cy="658495"/>
          </a:xfrm>
          <a:prstGeom prst="rect">
            <a:avLst/>
          </a:prstGeom>
        </p:spPr>
      </p:pic>
      <p:pic>
        <p:nvPicPr>
          <p:cNvPr id="9" name="Image 1" descr="https://kimi-img.moonshot.cn/pub/slides/slides_tmpl/image/25-09-08-13:42:53-d2v6pndnfo2stf9dk5rg.png">    </p:cNvPr>
          <p:cNvPicPr>
            <a:picLocks noChangeAspect="1"/>
          </p:cNvPicPr>
          <p:nvPr/>
        </p:nvPicPr>
        <p:blipFill>
          <a:blip r:embed="rId3"/>
          <a:stretch>
            <a:fillRect/>
          </a:stretch>
        </p:blipFill>
        <p:spPr>
          <a:xfrm rot="10800000">
            <a:off x="4846955" y="2600325"/>
            <a:ext cx="579120" cy="658495"/>
          </a:xfrm>
          <a:prstGeom prst="rect">
            <a:avLst/>
          </a:prstGeom>
        </p:spPr>
      </p:pic>
    </p:spTree>
  </p:cSld>
  <p:clrMapOvr>
    <a:masterClrMapping/>
  </p:clrMapOvr>
  <p:transition>
    <p:fade/>
    <p:spd val="med"/>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p:bgPr>
    </p:bg>
    <p:spTree>
      <p:nvGrpSpPr>
        <p:cNvPr id="1" name=""/>
        <p:cNvGrpSpPr/>
        <p:nvPr/>
      </p:nvGrpSpPr>
      <p:grpSpPr>
        <a:xfrm>
          <a:off x="0" y="0"/>
          <a:ext cx="0" cy="0"/>
          <a:chOff x="0" y="0"/>
          <a:chExt cx="0" cy="0"/>
        </a:xfrm>
      </p:grpSpPr>
      <p:sp>
        <p:nvSpPr>
          <p:cNvPr id="2" name="Text 0"/>
          <p:cNvSpPr/>
          <p:nvPr/>
        </p:nvSpPr>
        <p:spPr>
          <a:xfrm>
            <a:off x="4509135" y="527685"/>
            <a:ext cx="6980555" cy="1445260"/>
          </a:xfrm>
          <a:prstGeom prst="rect">
            <a:avLst/>
          </a:prstGeom>
          <a:noFill/>
          <a:ln/>
        </p:spPr>
        <p:txBody>
          <a:bodyPr wrap="square" lIns="91440" tIns="45720" rIns="91440" bIns="45720" rtlCol="0" anchor="t">
            <a:spAutoFit/>
          </a:bodyPr>
          <a:lstStyle/>
          <a:p>
            <a:pPr algn="r">
              <a:lnSpc>
                <a:spcPct val="100000"/>
              </a:lnSpc>
            </a:pPr>
            <a:r>
              <a:rPr lang="en-US" sz="4400" b="1" dirty="0">
                <a:solidFill>
                  <a:srgbClr val="1D50C4"/>
                </a:solidFill>
                <a:latin typeface="MiSans" pitchFamily="34" charset="0"/>
                <a:ea typeface="MiSans" pitchFamily="34" charset="-122"/>
                <a:cs typeface="MiSans" pitchFamily="34" charset="-120"/>
              </a:rPr>
              <a:t>保险服务业绩与投资业绩分离</a:t>
            </a:r>
            <a:endParaRPr lang="en-US" sz="1600" dirty="0"/>
          </a:p>
        </p:txBody>
      </p:sp>
      <p:pic>
        <p:nvPicPr>
          <p:cNvPr id="3" name="Image 0" descr="https://kimi-img.moonshot.cn/pub/slides/slides_tmpl/image/25-09-08-13:42:54-d2v6pnlnfo2stf9dk6a0.jpeg">    </p:cNvPr>
          <p:cNvPicPr>
            <a:picLocks noChangeAspect="1"/>
          </p:cNvPicPr>
          <p:nvPr/>
        </p:nvPicPr>
        <p:blipFill>
          <a:blip r:embed="rId1"/>
          <a:stretch>
            <a:fillRect/>
          </a:stretch>
        </p:blipFill>
        <p:spPr>
          <a:xfrm>
            <a:off x="6210935" y="2305685"/>
            <a:ext cx="5278755" cy="3959860"/>
          </a:xfrm>
          <a:prstGeom prst="rect">
            <a:avLst/>
          </a:prstGeom>
        </p:spPr>
      </p:pic>
      <p:pic>
        <p:nvPicPr>
          <p:cNvPr id="4" name="Image 1" descr="https://kimi-img.moonshot.cn/pub/slides/slides_tmpl/image/25-09-08-13:42:54-d2v6pnlnfo2stf9dk6ag.png">    </p:cNvPr>
          <p:cNvPicPr>
            <a:picLocks noChangeAspect="1"/>
          </p:cNvPicPr>
          <p:nvPr/>
        </p:nvPicPr>
        <p:blipFill>
          <a:blip r:embed="rId2"/>
          <a:stretch>
            <a:fillRect/>
          </a:stretch>
        </p:blipFill>
        <p:spPr>
          <a:xfrm>
            <a:off x="457200" y="2514600"/>
            <a:ext cx="914400" cy="914400"/>
          </a:xfrm>
          <a:prstGeom prst="rect">
            <a:avLst/>
          </a:prstGeom>
        </p:spPr>
      </p:pic>
      <p:pic>
        <p:nvPicPr>
          <p:cNvPr id="5" name="Image 2" descr="https://kimi-img.moonshot.cn/pub/slides/slides_tmpl/image/25-09-08-13:42:54-d2v6pnlnfo2stf9dk6b0.png">    </p:cNvPr>
          <p:cNvPicPr>
            <a:picLocks noChangeAspect="1"/>
          </p:cNvPicPr>
          <p:nvPr/>
        </p:nvPicPr>
        <p:blipFill>
          <a:blip r:embed="rId3"/>
          <a:stretch>
            <a:fillRect/>
          </a:stretch>
        </p:blipFill>
        <p:spPr>
          <a:xfrm>
            <a:off x="457200" y="4721860"/>
            <a:ext cx="914400" cy="914400"/>
          </a:xfrm>
          <a:prstGeom prst="rect">
            <a:avLst/>
          </a:prstGeom>
        </p:spPr>
      </p:pic>
      <p:pic>
        <p:nvPicPr>
          <p:cNvPr id="6" name="Image 3" descr="https://kimi-img.moonshot.cn/pub/slides/slides_tmpl/image/25-09-08-13:42:54-d2v6pnlnfo2stf9dk66g.png">    </p:cNvPr>
          <p:cNvPicPr>
            <a:picLocks noChangeAspect="1"/>
          </p:cNvPicPr>
          <p:nvPr/>
        </p:nvPicPr>
        <p:blipFill>
          <a:blip r:embed="rId4"/>
          <a:stretch>
            <a:fillRect/>
          </a:stretch>
        </p:blipFill>
        <p:spPr>
          <a:xfrm>
            <a:off x="457200" y="527685"/>
            <a:ext cx="762000" cy="298450"/>
          </a:xfrm>
          <a:prstGeom prst="rect">
            <a:avLst/>
          </a:prstGeom>
        </p:spPr>
      </p:pic>
      <p:sp>
        <p:nvSpPr>
          <p:cNvPr id="7" name="Shape 1"/>
          <p:cNvSpPr/>
          <p:nvPr/>
        </p:nvSpPr>
        <p:spPr>
          <a:xfrm>
            <a:off x="12111355" y="826135"/>
            <a:ext cx="80645" cy="559435"/>
          </a:xfrm>
          <a:prstGeom prst="rect">
            <a:avLst/>
          </a:prstGeom>
          <a:solidFill>
            <a:srgbClr val="3365D6"/>
          </a:solidFill>
          <a:ln/>
        </p:spPr>
      </p:sp>
      <p:sp>
        <p:nvSpPr>
          <p:cNvPr id="8" name="Text 2"/>
          <p:cNvSpPr/>
          <p:nvPr/>
        </p:nvSpPr>
        <p:spPr>
          <a:xfrm>
            <a:off x="12111355" y="826135"/>
            <a:ext cx="80645" cy="559435"/>
          </a:xfrm>
          <a:prstGeom prst="rect">
            <a:avLst/>
          </a:prstGeom>
          <a:noFill/>
          <a:ln/>
        </p:spPr>
        <p:txBody>
          <a:bodyPr wrap="square" lIns="45720" tIns="91440" rIns="91440" bIns="45720" rtlCol="0" anchor="ctr"/>
          <a:lstStyle/>
          <a:p>
            <a:pPr>
              <a:lnSpc>
                <a:spcPct val="100000"/>
              </a:lnSpc>
            </a:pPr>
            <a:endParaRPr lang="en-US" sz="1600" dirty="0"/>
          </a:p>
        </p:txBody>
      </p:sp>
      <p:sp>
        <p:nvSpPr>
          <p:cNvPr id="9" name="Text 3"/>
          <p:cNvSpPr/>
          <p:nvPr/>
        </p:nvSpPr>
        <p:spPr>
          <a:xfrm>
            <a:off x="1371600" y="2305685"/>
            <a:ext cx="4281170" cy="460375"/>
          </a:xfrm>
          <a:prstGeom prst="rect">
            <a:avLst/>
          </a:prstGeom>
          <a:noFill/>
          <a:ln/>
        </p:spPr>
        <p:txBody>
          <a:bodyPr wrap="square" lIns="91440" tIns="45720" rIns="91440" bIns="45720" rtlCol="0" anchor="ctr">
            <a:spAutoFit/>
          </a:bodyPr>
          <a:lstStyle/>
          <a:p>
            <a:pPr>
              <a:lnSpc>
                <a:spcPct val="120000"/>
              </a:lnSpc>
            </a:pPr>
            <a:r>
              <a:rPr lang="en-US" sz="2000" b="1" dirty="0">
                <a:solidFill>
                  <a:srgbClr val="1D50C4"/>
                </a:solidFill>
                <a:latin typeface="MiSans" pitchFamily="34" charset="0"/>
                <a:ea typeface="MiSans" pitchFamily="34" charset="-122"/>
                <a:cs typeface="MiSans" pitchFamily="34" charset="-120"/>
              </a:rPr>
              <a:t>板块划分</a:t>
            </a:r>
            <a:endParaRPr lang="en-US" sz="1600" dirty="0"/>
          </a:p>
        </p:txBody>
      </p:sp>
      <p:sp>
        <p:nvSpPr>
          <p:cNvPr id="10" name="Text 4"/>
          <p:cNvSpPr/>
          <p:nvPr/>
        </p:nvSpPr>
        <p:spPr>
          <a:xfrm>
            <a:off x="1371600" y="2766060"/>
            <a:ext cx="4281805" cy="1383030"/>
          </a:xfrm>
          <a:prstGeom prst="rect">
            <a:avLst/>
          </a:prstGeom>
          <a:noFill/>
          <a:ln/>
        </p:spPr>
        <p:txBody>
          <a:bodyPr wrap="square" lIns="91440" tIns="45720" rIns="91440" bIns="45720" rtlCol="0" anchor="t">
            <a:spAutoFit/>
          </a:bodyPr>
          <a:lstStyle/>
          <a:p>
            <a:pPr algn="just">
              <a:lnSpc>
                <a:spcPct val="120000"/>
              </a:lnSpc>
            </a:pPr>
            <a:r>
              <a:rPr lang="en-US" sz="1400" dirty="0">
                <a:solidFill>
                  <a:srgbClr val="000000"/>
                </a:solidFill>
                <a:latin typeface="MiSans" pitchFamily="34" charset="0"/>
                <a:ea typeface="MiSans" pitchFamily="34" charset="-122"/>
                <a:cs typeface="MiSans" pitchFamily="34" charset="-120"/>
              </a:rPr>
              <a:t>利润表新增保险服务业绩与投资业绩两大板块，前者包含保险服务收入、赔付及费用等，后者包含投资收益及相关利息，使承保利润与投资利润不再混同。</a:t>
            </a:r>
            <a:endParaRPr lang="en-US" sz="1600" dirty="0"/>
          </a:p>
        </p:txBody>
      </p:sp>
      <p:sp>
        <p:nvSpPr>
          <p:cNvPr id="11" name="Text 5"/>
          <p:cNvSpPr/>
          <p:nvPr/>
        </p:nvSpPr>
        <p:spPr>
          <a:xfrm>
            <a:off x="1371600" y="4627245"/>
            <a:ext cx="4281170" cy="460375"/>
          </a:xfrm>
          <a:prstGeom prst="rect">
            <a:avLst/>
          </a:prstGeom>
          <a:noFill/>
          <a:ln/>
        </p:spPr>
        <p:txBody>
          <a:bodyPr wrap="square" lIns="91440" tIns="45720" rIns="91440" bIns="45720" rtlCol="0" anchor="ctr">
            <a:spAutoFit/>
          </a:bodyPr>
          <a:lstStyle/>
          <a:p>
            <a:pPr>
              <a:lnSpc>
                <a:spcPct val="120000"/>
              </a:lnSpc>
            </a:pPr>
            <a:r>
              <a:rPr lang="en-US" sz="2000" b="1" dirty="0">
                <a:solidFill>
                  <a:srgbClr val="1D50C4"/>
                </a:solidFill>
                <a:latin typeface="MiSans" pitchFamily="34" charset="0"/>
                <a:ea typeface="MiSans" pitchFamily="34" charset="-122"/>
                <a:cs typeface="MiSans" pitchFamily="34" charset="-120"/>
              </a:rPr>
              <a:t>管理价值</a:t>
            </a:r>
            <a:endParaRPr lang="en-US" sz="1600" dirty="0"/>
          </a:p>
        </p:txBody>
      </p:sp>
      <p:sp>
        <p:nvSpPr>
          <p:cNvPr id="12" name="Text 6"/>
          <p:cNvSpPr/>
          <p:nvPr/>
        </p:nvSpPr>
        <p:spPr>
          <a:xfrm>
            <a:off x="1371600" y="5087620"/>
            <a:ext cx="4281805" cy="1383030"/>
          </a:xfrm>
          <a:prstGeom prst="rect">
            <a:avLst/>
          </a:prstGeom>
          <a:noFill/>
          <a:ln/>
        </p:spPr>
        <p:txBody>
          <a:bodyPr wrap="square" lIns="91440" tIns="45720" rIns="91440" bIns="45720" rtlCol="0" anchor="t">
            <a:spAutoFit/>
          </a:bodyPr>
          <a:lstStyle/>
          <a:p>
            <a:pPr algn="just">
              <a:lnSpc>
                <a:spcPct val="120000"/>
              </a:lnSpc>
            </a:pPr>
            <a:r>
              <a:rPr lang="en-US" sz="1400" dirty="0">
                <a:solidFill>
                  <a:srgbClr val="000000"/>
                </a:solidFill>
                <a:latin typeface="MiSans" pitchFamily="34" charset="0"/>
                <a:ea typeface="MiSans" pitchFamily="34" charset="-122"/>
                <a:cs typeface="MiSans" pitchFamily="34" charset="-120"/>
              </a:rPr>
              <a:t>管理层可清晰看到真盈利来源，财务需在管理报表中保持与对外报表一致的口径，避免内部考核仍沿用旧准则指标导致决策偏差。</a:t>
            </a:r>
            <a:endParaRPr lang="en-US" sz="1600" dirty="0"/>
          </a:p>
        </p:txBody>
      </p:sp>
    </p:spTree>
  </p:cSld>
  <p:clrMapOvr>
    <a:masterClrMapping/>
  </p:clrMapOvr>
  <p:transition>
    <p:fade/>
    <p:spd val="med"/>
  </p:transition>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704850" y="3806825"/>
            <a:ext cx="2858770" cy="0"/>
          </a:xfrm>
          <a:prstGeom prst="line">
            <a:avLst/>
          </a:prstGeom>
          <a:noFill/>
          <a:ln w="19050">
            <a:solidFill>
              <a:srgbClr val="1D50C4"/>
            </a:solidFill>
            <a:prstDash val="solid"/>
            <a:headEnd type="none"/>
            <a:tailEnd type="none"/>
          </a:ln>
        </p:spPr>
      </p:sp>
      <p:sp>
        <p:nvSpPr>
          <p:cNvPr id="3" name="Shape 1"/>
          <p:cNvSpPr/>
          <p:nvPr/>
        </p:nvSpPr>
        <p:spPr>
          <a:xfrm>
            <a:off x="4578985" y="3799205"/>
            <a:ext cx="2858770" cy="0"/>
          </a:xfrm>
          <a:prstGeom prst="line">
            <a:avLst/>
          </a:prstGeom>
          <a:noFill/>
          <a:ln w="19050">
            <a:solidFill>
              <a:srgbClr val="1D50C4"/>
            </a:solidFill>
            <a:prstDash val="solid"/>
            <a:headEnd type="none"/>
            <a:tailEnd type="none"/>
          </a:ln>
        </p:spPr>
      </p:sp>
      <p:sp>
        <p:nvSpPr>
          <p:cNvPr id="4" name="Shape 2"/>
          <p:cNvSpPr/>
          <p:nvPr/>
        </p:nvSpPr>
        <p:spPr>
          <a:xfrm>
            <a:off x="8518525" y="3794760"/>
            <a:ext cx="2858770" cy="0"/>
          </a:xfrm>
          <a:prstGeom prst="line">
            <a:avLst/>
          </a:prstGeom>
          <a:noFill/>
          <a:ln w="19050">
            <a:solidFill>
              <a:srgbClr val="1D50C4"/>
            </a:solidFill>
            <a:prstDash val="solid"/>
            <a:headEnd type="none"/>
            <a:tailEnd type="none"/>
          </a:ln>
        </p:spPr>
      </p:sp>
      <p:pic>
        <p:nvPicPr>
          <p:cNvPr id="5" name="Image 0" descr="https://kimi-img.moonshot.cn/pub/slides/slides_tmpl/image/25-09-08-13:42:54-d2v6pnlnfo2stf9dk6d0.png">    </p:cNvPr>
          <p:cNvPicPr>
            <a:picLocks noChangeAspect="1"/>
          </p:cNvPicPr>
          <p:nvPr/>
        </p:nvPicPr>
        <p:blipFill>
          <a:blip r:embed="rId1"/>
          <a:stretch>
            <a:fillRect/>
          </a:stretch>
        </p:blipFill>
        <p:spPr>
          <a:xfrm>
            <a:off x="4083685" y="4054475"/>
            <a:ext cx="12700" cy="1727200"/>
          </a:xfrm>
          <a:prstGeom prst="rect">
            <a:avLst/>
          </a:prstGeom>
        </p:spPr>
      </p:pic>
      <p:pic>
        <p:nvPicPr>
          <p:cNvPr id="6" name="Image 1" descr="https://kimi-img.moonshot.cn/pub/slides/slides_tmpl/image/25-09-08-13:42:54-d2v6pnlnfo2stf9dk6d0.png">    </p:cNvPr>
          <p:cNvPicPr>
            <a:picLocks noChangeAspect="1"/>
          </p:cNvPicPr>
          <p:nvPr/>
        </p:nvPicPr>
        <p:blipFill>
          <a:blip r:embed="rId2"/>
          <a:stretch>
            <a:fillRect/>
          </a:stretch>
        </p:blipFill>
        <p:spPr>
          <a:xfrm>
            <a:off x="8001635" y="4054475"/>
            <a:ext cx="12700" cy="1727200"/>
          </a:xfrm>
          <a:prstGeom prst="rect">
            <a:avLst/>
          </a:prstGeom>
        </p:spPr>
      </p:pic>
      <p:sp>
        <p:nvSpPr>
          <p:cNvPr id="7" name="Text 3"/>
          <p:cNvSpPr/>
          <p:nvPr/>
        </p:nvSpPr>
        <p:spPr>
          <a:xfrm>
            <a:off x="531495" y="2186305"/>
            <a:ext cx="11116310" cy="583565"/>
          </a:xfrm>
          <a:prstGeom prst="rect">
            <a:avLst/>
          </a:prstGeom>
          <a:noFill/>
          <a:ln/>
        </p:spPr>
        <p:txBody>
          <a:bodyPr wrap="square" lIns="91440" tIns="45720" rIns="91440" bIns="45720" rtlCol="0" anchor="ctr"/>
          <a:lstStyle/>
          <a:p>
            <a:pPr algn="ctr">
              <a:lnSpc>
                <a:spcPct val="100000"/>
              </a:lnSpc>
            </a:pPr>
            <a:r>
              <a:rPr lang="en-US" sz="3200" b="1" dirty="0">
                <a:solidFill>
                  <a:srgbClr val="2A59B8"/>
                </a:solidFill>
                <a:latin typeface="MiSans" pitchFamily="34" charset="0"/>
                <a:ea typeface="MiSans" pitchFamily="34" charset="-122"/>
                <a:cs typeface="MiSans" pitchFamily="34" charset="-120"/>
              </a:rPr>
              <a:t>CSM摊销驱动利润平稳释放</a:t>
            </a:r>
            <a:endParaRPr lang="en-US" sz="1600" dirty="0"/>
          </a:p>
        </p:txBody>
      </p:sp>
      <p:pic>
        <p:nvPicPr>
          <p:cNvPr id="8" name="Image 2" descr="https://kimi-img.moonshot.cn/pub/slides/slides_tmpl/image/25-09-08-13:42:54-d2v6pnlnfo2stf9dk6e0.jpeg">    </p:cNvPr>
          <p:cNvPicPr>
            <a:picLocks noChangeAspect="1"/>
          </p:cNvPicPr>
          <p:nvPr/>
        </p:nvPicPr>
        <p:blipFill>
          <a:blip r:embed="rId3"/>
          <a:srcRect l="0" r="0" t="140" b="140"/>
          <a:stretch/>
        </p:blipFill>
        <p:spPr>
          <a:xfrm>
            <a:off x="0" y="0"/>
            <a:ext cx="12192000" cy="1999615"/>
          </a:xfrm>
          <a:prstGeom prst="rect">
            <a:avLst/>
          </a:prstGeom>
        </p:spPr>
      </p:pic>
      <p:pic>
        <p:nvPicPr>
          <p:cNvPr id="9" name="Image 3" descr="https://kimi-img.moonshot.cn/pub/slides/slides_tmpl/image/25-09-08-13:42:53-d2v6pndnfo2stf9dk5vg.png">    </p:cNvPr>
          <p:cNvPicPr>
            <a:picLocks noChangeAspect="1"/>
          </p:cNvPicPr>
          <p:nvPr/>
        </p:nvPicPr>
        <p:blipFill>
          <a:blip r:embed="rId4"/>
          <a:stretch>
            <a:fillRect/>
          </a:stretch>
        </p:blipFill>
        <p:spPr>
          <a:xfrm rot="16200000">
            <a:off x="417195" y="2110740"/>
            <a:ext cx="361950" cy="411480"/>
          </a:xfrm>
          <a:prstGeom prst="rect">
            <a:avLst/>
          </a:prstGeom>
        </p:spPr>
      </p:pic>
      <p:pic>
        <p:nvPicPr>
          <p:cNvPr id="10" name="Image 4" descr="https://kimi-img.moonshot.cn/pub/slides/slides_tmpl/image/25-09-08-13:42:53-d2v6pndnfo2stf9dk5vg.png">    </p:cNvPr>
          <p:cNvPicPr>
            <a:picLocks noChangeAspect="1"/>
          </p:cNvPicPr>
          <p:nvPr/>
        </p:nvPicPr>
        <p:blipFill>
          <a:blip r:embed="rId5"/>
          <a:stretch>
            <a:fillRect/>
          </a:stretch>
        </p:blipFill>
        <p:spPr>
          <a:xfrm>
            <a:off x="11561445" y="2148840"/>
            <a:ext cx="361950" cy="411480"/>
          </a:xfrm>
          <a:prstGeom prst="rect">
            <a:avLst/>
          </a:prstGeom>
        </p:spPr>
      </p:pic>
      <p:pic>
        <p:nvPicPr>
          <p:cNvPr id="11" name="Image 5" descr="https://kimi-img.moonshot.cn/pub/slides/slides_tmpl/image/25-09-08-13:42:53-d2v6pndnfo2stf9dk5v0.png">    </p:cNvPr>
          <p:cNvPicPr>
            <a:picLocks noChangeAspect="1"/>
          </p:cNvPicPr>
          <p:nvPr/>
        </p:nvPicPr>
        <p:blipFill>
          <a:blip r:embed="rId6"/>
          <a:srcRect l="0" r="0" t="0" b="572"/>
          <a:stretch/>
        </p:blipFill>
        <p:spPr>
          <a:xfrm>
            <a:off x="0" y="6204585"/>
            <a:ext cx="12192000" cy="653415"/>
          </a:xfrm>
          <a:prstGeom prst="rect">
            <a:avLst/>
          </a:prstGeom>
        </p:spPr>
      </p:pic>
      <p:sp>
        <p:nvSpPr>
          <p:cNvPr id="12" name="Text 4"/>
          <p:cNvSpPr/>
          <p:nvPr/>
        </p:nvSpPr>
        <p:spPr>
          <a:xfrm>
            <a:off x="1102360" y="2934970"/>
            <a:ext cx="2279650" cy="1076960"/>
          </a:xfrm>
          <a:prstGeom prst="rect">
            <a:avLst/>
          </a:prstGeom>
          <a:noFill/>
          <a:ln/>
        </p:spPr>
        <p:txBody>
          <a:bodyPr wrap="square" lIns="91440" tIns="45720" rIns="91440" bIns="45720" rtlCol="0" anchor="ctr"/>
          <a:lstStyle/>
          <a:p>
            <a:pPr algn="ctr">
              <a:lnSpc>
                <a:spcPct val="100000"/>
              </a:lnSpc>
            </a:pPr>
            <a:r>
              <a:rPr lang="en-US" sz="2000" b="1" dirty="0">
                <a:solidFill>
                  <a:srgbClr val="2A59B8"/>
                </a:solidFill>
                <a:latin typeface="MiSans" pitchFamily="34" charset="0"/>
                <a:ea typeface="MiSans" pitchFamily="34" charset="-122"/>
                <a:cs typeface="MiSans" pitchFamily="34" charset="-120"/>
              </a:rPr>
              <a:t>摊销机制</a:t>
            </a:r>
            <a:endParaRPr lang="en-US" sz="1600" dirty="0"/>
          </a:p>
        </p:txBody>
      </p:sp>
      <p:sp>
        <p:nvSpPr>
          <p:cNvPr id="13" name="Text 5"/>
          <p:cNvSpPr/>
          <p:nvPr/>
        </p:nvSpPr>
        <p:spPr>
          <a:xfrm>
            <a:off x="476885" y="4004945"/>
            <a:ext cx="3335655" cy="1867535"/>
          </a:xfrm>
          <a:prstGeom prst="rect">
            <a:avLst/>
          </a:prstGeom>
          <a:noFill/>
          <a:ln/>
        </p:spPr>
        <p:txBody>
          <a:bodyPr wrap="square" lIns="0" tIns="0" rIns="0" bIns="46990" rtlCol="0" anchor="t"/>
          <a:lstStyle/>
          <a:p>
            <a:pPr algn="just">
              <a:lnSpc>
                <a:spcPct val="150000"/>
              </a:lnSpc>
            </a:pPr>
            <a:r>
              <a:rPr lang="en-US" sz="1400" dirty="0">
                <a:solidFill>
                  <a:srgbClr val="3E1C06"/>
                </a:solidFill>
                <a:latin typeface="MiSans" pitchFamily="34" charset="0"/>
                <a:ea typeface="MiSans" pitchFamily="34" charset="-122"/>
                <a:cs typeface="MiSans" pitchFamily="34" charset="-120"/>
              </a:rPr>
              <a:t>合同服务边际作为未赚利润池，按服务提供摊销，摊销因子可选择直线法、赔付发生法或风险释放法，使利润释放与出险频率匹配。</a:t>
            </a:r>
            <a:endParaRPr lang="en-US" sz="1600" dirty="0"/>
          </a:p>
        </p:txBody>
      </p:sp>
      <p:sp>
        <p:nvSpPr>
          <p:cNvPr id="14" name="Text 6"/>
          <p:cNvSpPr/>
          <p:nvPr/>
        </p:nvSpPr>
        <p:spPr>
          <a:xfrm>
            <a:off x="4868545" y="2934970"/>
            <a:ext cx="2279650" cy="1076960"/>
          </a:xfrm>
          <a:prstGeom prst="rect">
            <a:avLst/>
          </a:prstGeom>
          <a:noFill/>
          <a:ln/>
        </p:spPr>
        <p:txBody>
          <a:bodyPr wrap="square" lIns="91440" tIns="45720" rIns="91440" bIns="45720" rtlCol="0" anchor="ctr"/>
          <a:lstStyle/>
          <a:p>
            <a:pPr algn="ctr">
              <a:lnSpc>
                <a:spcPct val="100000"/>
              </a:lnSpc>
            </a:pPr>
            <a:r>
              <a:rPr lang="en-US" sz="2000" b="1" dirty="0">
                <a:solidFill>
                  <a:srgbClr val="2A59B8"/>
                </a:solidFill>
                <a:latin typeface="MiSans" pitchFamily="34" charset="0"/>
                <a:ea typeface="MiSans" pitchFamily="34" charset="-122"/>
                <a:cs typeface="MiSans" pitchFamily="34" charset="-120"/>
              </a:rPr>
              <a:t>续保处理</a:t>
            </a:r>
            <a:endParaRPr lang="en-US" sz="1600" dirty="0"/>
          </a:p>
        </p:txBody>
      </p:sp>
      <p:sp>
        <p:nvSpPr>
          <p:cNvPr id="15" name="Text 7"/>
          <p:cNvSpPr/>
          <p:nvPr/>
        </p:nvSpPr>
        <p:spPr>
          <a:xfrm>
            <a:off x="4368165" y="4004945"/>
            <a:ext cx="3335655" cy="1867535"/>
          </a:xfrm>
          <a:prstGeom prst="rect">
            <a:avLst/>
          </a:prstGeom>
          <a:noFill/>
          <a:ln/>
        </p:spPr>
        <p:txBody>
          <a:bodyPr wrap="square" lIns="0" tIns="0" rIns="0" bIns="46990" rtlCol="0" anchor="t"/>
          <a:lstStyle/>
          <a:p>
            <a:pPr algn="just">
              <a:lnSpc>
                <a:spcPct val="150000"/>
              </a:lnSpc>
            </a:pPr>
            <a:r>
              <a:rPr lang="en-US" sz="1400" dirty="0">
                <a:solidFill>
                  <a:srgbClr val="3E1C06"/>
                </a:solidFill>
                <a:latin typeface="MiSans" pitchFamily="34" charset="0"/>
                <a:ea typeface="MiSans" pitchFamily="34" charset="-122"/>
                <a:cs typeface="MiSans" pitchFamily="34" charset="-120"/>
              </a:rPr>
              <a:t>对于续保业务，CSM余额需滚动至新保单组，避免利润重复确认；若保单组发生亏损，CSM先减至零，超出部分立即确认损失。</a:t>
            </a:r>
            <a:endParaRPr lang="en-US" sz="1600" dirty="0"/>
          </a:p>
        </p:txBody>
      </p:sp>
      <p:sp>
        <p:nvSpPr>
          <p:cNvPr id="16" name="Text 8"/>
          <p:cNvSpPr/>
          <p:nvPr/>
        </p:nvSpPr>
        <p:spPr>
          <a:xfrm>
            <a:off x="8808085" y="2934970"/>
            <a:ext cx="2279650" cy="1076960"/>
          </a:xfrm>
          <a:prstGeom prst="rect">
            <a:avLst/>
          </a:prstGeom>
          <a:noFill/>
          <a:ln/>
        </p:spPr>
        <p:txBody>
          <a:bodyPr wrap="square" lIns="91440" tIns="45720" rIns="91440" bIns="45720" rtlCol="0" anchor="ctr"/>
          <a:lstStyle/>
          <a:p>
            <a:pPr algn="ctr">
              <a:lnSpc>
                <a:spcPct val="100000"/>
              </a:lnSpc>
            </a:pPr>
            <a:r>
              <a:rPr lang="en-US" sz="2000" b="1" dirty="0">
                <a:solidFill>
                  <a:srgbClr val="2A59B8"/>
                </a:solidFill>
                <a:latin typeface="MiSans" pitchFamily="34" charset="0"/>
                <a:ea typeface="MiSans" pitchFamily="34" charset="-122"/>
                <a:cs typeface="MiSans" pitchFamily="34" charset="-120"/>
              </a:rPr>
              <a:t>财务操作</a:t>
            </a:r>
            <a:endParaRPr lang="en-US" sz="1600" dirty="0"/>
          </a:p>
        </p:txBody>
      </p:sp>
      <p:sp>
        <p:nvSpPr>
          <p:cNvPr id="17" name="Text 9"/>
          <p:cNvSpPr/>
          <p:nvPr/>
        </p:nvSpPr>
        <p:spPr>
          <a:xfrm>
            <a:off x="8312150" y="4015105"/>
            <a:ext cx="3335655" cy="1867535"/>
          </a:xfrm>
          <a:prstGeom prst="rect">
            <a:avLst/>
          </a:prstGeom>
          <a:noFill/>
          <a:ln/>
        </p:spPr>
        <p:txBody>
          <a:bodyPr wrap="square" lIns="0" tIns="0" rIns="0" bIns="46990" rtlCol="0" anchor="t"/>
          <a:lstStyle/>
          <a:p>
            <a:pPr algn="just">
              <a:lnSpc>
                <a:spcPct val="150000"/>
              </a:lnSpc>
            </a:pPr>
            <a:r>
              <a:rPr lang="en-US" sz="1400" dirty="0">
                <a:solidFill>
                  <a:srgbClr val="3E1C06"/>
                </a:solidFill>
                <a:latin typeface="MiSans" pitchFamily="34" charset="0"/>
                <a:ea typeface="MiSans" pitchFamily="34" charset="-122"/>
                <a:cs typeface="MiSans" pitchFamily="34" charset="-120"/>
              </a:rPr>
              <a:t>财务需每月根据精算提供的赔付流量三角形更新摊销比例，并将摊销金额从负债端转入保险服务利润，确保账务与模型同步。</a:t>
            </a:r>
            <a:endParaRPr lang="en-US" sz="1600" dirty="0"/>
          </a:p>
        </p:txBody>
      </p:sp>
    </p:spTree>
  </p:cSld>
  <p:clrMapOvr>
    <a:masterClrMapping/>
  </p:clrMapOvr>
  <p:transition>
    <p:fade/>
    <p:spd val="med"/>
  </p:transition>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7940" y="5430520"/>
            <a:ext cx="12247880" cy="1427480"/>
          </a:xfrm>
          <a:prstGeom prst="rect">
            <a:avLst/>
          </a:prstGeom>
          <a:solidFill>
            <a:srgbClr val="FAFAFA">
              <a:alpha val="12941"/>
            </a:srgbClr>
          </a:solidFill>
          <a:ln/>
        </p:spPr>
      </p:sp>
      <p:sp>
        <p:nvSpPr>
          <p:cNvPr id="3" name="Text 1"/>
          <p:cNvSpPr/>
          <p:nvPr/>
        </p:nvSpPr>
        <p:spPr>
          <a:xfrm>
            <a:off x="-27940" y="5430520"/>
            <a:ext cx="12247880" cy="14274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2668905" y="1691640"/>
            <a:ext cx="6854190" cy="1567180"/>
          </a:xfrm>
          <a:prstGeom prst="rect">
            <a:avLst/>
          </a:prstGeom>
          <a:solidFill>
            <a:srgbClr val="000000">
              <a:alpha val="0"/>
            </a:srgbClr>
          </a:solidFill>
          <a:ln/>
        </p:spPr>
      </p:sp>
      <p:sp>
        <p:nvSpPr>
          <p:cNvPr id="5" name="Text 3"/>
          <p:cNvSpPr/>
          <p:nvPr/>
        </p:nvSpPr>
        <p:spPr>
          <a:xfrm>
            <a:off x="2668905" y="1691640"/>
            <a:ext cx="6854190" cy="1567180"/>
          </a:xfrm>
          <a:prstGeom prst="rect">
            <a:avLst/>
          </a:prstGeom>
          <a:noFill/>
          <a:ln/>
        </p:spPr>
        <p:txBody>
          <a:bodyPr wrap="square" lIns="45720" tIns="91440" rIns="91440" bIns="45720" rtlCol="0" anchor="ctr"/>
          <a:lstStyle/>
          <a:p>
            <a:pPr algn="ctr">
              <a:lnSpc>
                <a:spcPct val="100000"/>
              </a:lnSpc>
            </a:pPr>
            <a:r>
              <a:rPr lang="en-US" sz="9600" b="1" dirty="0">
                <a:solidFill>
                  <a:srgbClr val="DAE3F5"/>
                </a:solidFill>
                <a:latin typeface="MiSans" pitchFamily="34" charset="0"/>
                <a:ea typeface="MiSans" pitchFamily="34" charset="-122"/>
                <a:cs typeface="MiSans" pitchFamily="34" charset="-120"/>
              </a:rPr>
              <a:t>05</a:t>
            </a:r>
            <a:endParaRPr lang="en-US" sz="1600" dirty="0"/>
          </a:p>
        </p:txBody>
      </p:sp>
      <p:sp>
        <p:nvSpPr>
          <p:cNvPr id="6" name="Shape 4"/>
          <p:cNvSpPr/>
          <p:nvPr/>
        </p:nvSpPr>
        <p:spPr>
          <a:xfrm>
            <a:off x="749300" y="3372485"/>
            <a:ext cx="10840720" cy="1200150"/>
          </a:xfrm>
          <a:prstGeom prst="rect">
            <a:avLst/>
          </a:prstGeom>
          <a:solidFill>
            <a:srgbClr val="000000">
              <a:alpha val="0"/>
            </a:srgbClr>
          </a:solidFill>
          <a:ln/>
        </p:spPr>
      </p:sp>
      <p:sp>
        <p:nvSpPr>
          <p:cNvPr id="7" name="Text 5"/>
          <p:cNvSpPr/>
          <p:nvPr/>
        </p:nvSpPr>
        <p:spPr>
          <a:xfrm>
            <a:off x="749300" y="3372485"/>
            <a:ext cx="10840720" cy="1200150"/>
          </a:xfrm>
          <a:prstGeom prst="rect">
            <a:avLst/>
          </a:prstGeom>
          <a:noFill/>
          <a:ln/>
        </p:spPr>
        <p:txBody>
          <a:bodyPr wrap="square" lIns="0" tIns="0" rIns="0" bIns="0" rtlCol="0" anchor="ctr"/>
          <a:lstStyle/>
          <a:p>
            <a:pPr algn="ctr">
              <a:lnSpc>
                <a:spcPct val="100000"/>
              </a:lnSpc>
            </a:pPr>
            <a:r>
              <a:rPr lang="en-US" sz="5400" dirty="0">
                <a:solidFill>
                  <a:srgbClr val="FFFFFF"/>
                </a:solidFill>
                <a:latin typeface="MiSans" pitchFamily="34" charset="0"/>
                <a:ea typeface="MiSans" pitchFamily="34" charset="-122"/>
                <a:cs typeface="MiSans" pitchFamily="34" charset="-120"/>
              </a:rPr>
              <a:t>关账与系统挑战</a:t>
            </a:r>
            <a:endParaRPr lang="en-US" sz="1600" dirty="0"/>
          </a:p>
        </p:txBody>
      </p:sp>
      <p:pic>
        <p:nvPicPr>
          <p:cNvPr id="8" name="Image 0" descr="https://kimi-img.moonshot.cn/pub/slides/slides_tmpl/image/25-09-08-13:42:53-d2v6pndnfo2stf9dk5rg.png">    </p:cNvPr>
          <p:cNvPicPr>
            <a:picLocks noChangeAspect="1"/>
          </p:cNvPicPr>
          <p:nvPr/>
        </p:nvPicPr>
        <p:blipFill>
          <a:blip r:embed="rId2"/>
          <a:stretch>
            <a:fillRect/>
          </a:stretch>
        </p:blipFill>
        <p:spPr>
          <a:xfrm>
            <a:off x="6659245" y="1575435"/>
            <a:ext cx="579120" cy="658495"/>
          </a:xfrm>
          <a:prstGeom prst="rect">
            <a:avLst/>
          </a:prstGeom>
        </p:spPr>
      </p:pic>
      <p:pic>
        <p:nvPicPr>
          <p:cNvPr id="9" name="Image 1" descr="https://kimi-img.moonshot.cn/pub/slides/slides_tmpl/image/25-09-08-13:42:53-d2v6pndnfo2stf9dk5rg.png">    </p:cNvPr>
          <p:cNvPicPr>
            <a:picLocks noChangeAspect="1"/>
          </p:cNvPicPr>
          <p:nvPr/>
        </p:nvPicPr>
        <p:blipFill>
          <a:blip r:embed="rId3"/>
          <a:stretch>
            <a:fillRect/>
          </a:stretch>
        </p:blipFill>
        <p:spPr>
          <a:xfrm rot="10800000">
            <a:off x="4846955" y="2600325"/>
            <a:ext cx="579120" cy="658495"/>
          </a:xfrm>
          <a:prstGeom prst="rect">
            <a:avLst/>
          </a:prstGeom>
        </p:spPr>
      </p:pic>
    </p:spTree>
  </p:cSld>
  <p:clrMapOvr>
    <a:masterClrMapping/>
  </p:clrMapOvr>
  <p:transition>
    <p:fade/>
    <p:spd val="med"/>
  </p:transition>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9-08-13:42:53-d2v6pndnfo2stf9dk5v0.png">    </p:cNvPr>
          <p:cNvPicPr>
            <a:picLocks noChangeAspect="1"/>
          </p:cNvPicPr>
          <p:nvPr/>
        </p:nvPicPr>
        <p:blipFill>
          <a:blip r:embed="rId1"/>
          <a:srcRect l="0" r="0" t="0" b="572"/>
          <a:stretch/>
        </p:blipFill>
        <p:spPr>
          <a:xfrm rot="10800000">
            <a:off x="0" y="0"/>
            <a:ext cx="12192000" cy="653415"/>
          </a:xfrm>
          <a:prstGeom prst="rect">
            <a:avLst/>
          </a:prstGeom>
        </p:spPr>
      </p:pic>
      <p:sp>
        <p:nvSpPr>
          <p:cNvPr id="3" name="Text 0"/>
          <p:cNvSpPr/>
          <p:nvPr/>
        </p:nvSpPr>
        <p:spPr>
          <a:xfrm>
            <a:off x="684530" y="916940"/>
            <a:ext cx="11116310" cy="629920"/>
          </a:xfrm>
          <a:prstGeom prst="rect">
            <a:avLst/>
          </a:prstGeom>
          <a:noFill/>
          <a:ln/>
        </p:spPr>
        <p:txBody>
          <a:bodyPr wrap="square" lIns="91440" tIns="45720" rIns="91440" bIns="45720" rtlCol="0" anchor="t">
            <a:spAutoFit/>
          </a:bodyPr>
          <a:lstStyle/>
          <a:p>
            <a:pPr>
              <a:lnSpc>
                <a:spcPct val="100000"/>
              </a:lnSpc>
            </a:pPr>
            <a:r>
              <a:rPr lang="en-US" sz="3500" dirty="0">
                <a:solidFill>
                  <a:srgbClr val="3365D6"/>
                </a:solidFill>
                <a:latin typeface="MiSans" pitchFamily="34" charset="0"/>
                <a:ea typeface="MiSans" pitchFamily="34" charset="-122"/>
                <a:cs typeface="MiSans" pitchFamily="34" charset="-120"/>
              </a:rPr>
              <a:t>月结链条拉长九大节点</a:t>
            </a:r>
            <a:endParaRPr lang="en-US" sz="1600" dirty="0"/>
          </a:p>
        </p:txBody>
      </p:sp>
      <p:pic>
        <p:nvPicPr>
          <p:cNvPr id="4" name="Image 1" descr="https://kimi-img.moonshot.cn/pub/slides/slides_tmpl/image/25-09-08-13:42:55-d2v6pntnfo2stf9dk6lg.png">    </p:cNvPr>
          <p:cNvPicPr>
            <a:picLocks noChangeAspect="1"/>
          </p:cNvPicPr>
          <p:nvPr/>
        </p:nvPicPr>
        <p:blipFill>
          <a:blip r:embed="rId2"/>
          <a:stretch>
            <a:fillRect/>
          </a:stretch>
        </p:blipFill>
        <p:spPr>
          <a:xfrm>
            <a:off x="11222355" y="239395"/>
            <a:ext cx="421640" cy="204470"/>
          </a:xfrm>
          <a:prstGeom prst="rect">
            <a:avLst/>
          </a:prstGeom>
        </p:spPr>
      </p:pic>
      <p:pic>
        <p:nvPicPr>
          <p:cNvPr id="5" name="Image 2" descr="https://kimi-img.moonshot.cn/pub/slides/slides_tmpl/image/25-09-08-13:42:53-d2v6pndnfo2stf9dk5v0.png">    </p:cNvPr>
          <p:cNvPicPr>
            <a:picLocks noChangeAspect="1"/>
          </p:cNvPicPr>
          <p:nvPr/>
        </p:nvPicPr>
        <p:blipFill>
          <a:blip r:embed="rId3"/>
          <a:srcRect l="0" r="0" t="0" b="572"/>
          <a:stretch/>
        </p:blipFill>
        <p:spPr>
          <a:xfrm>
            <a:off x="0" y="6204585"/>
            <a:ext cx="12192000" cy="653415"/>
          </a:xfrm>
          <a:prstGeom prst="rect">
            <a:avLst/>
          </a:prstGeom>
        </p:spPr>
      </p:pic>
      <p:pic>
        <p:nvPicPr>
          <p:cNvPr id="6" name="Image 3" descr="https://kimi-img.moonshot.cn/pub/slides/slides_tmpl/image/25-09-08-13:42:55-d2v6pntnfo2stf9dk6l0.png">    </p:cNvPr>
          <p:cNvPicPr>
            <a:picLocks noChangeAspect="1"/>
          </p:cNvPicPr>
          <p:nvPr/>
        </p:nvPicPr>
        <p:blipFill>
          <a:blip r:embed="rId4"/>
          <a:stretch>
            <a:fillRect/>
          </a:stretch>
        </p:blipFill>
        <p:spPr>
          <a:xfrm>
            <a:off x="1843405" y="1972310"/>
            <a:ext cx="914400" cy="914400"/>
          </a:xfrm>
          <a:prstGeom prst="rect">
            <a:avLst/>
          </a:prstGeom>
        </p:spPr>
      </p:pic>
      <p:pic>
        <p:nvPicPr>
          <p:cNvPr id="7" name="Image 4" descr="https://kimi-img.moonshot.cn/pub/slides/slides_tmpl/image/25-09-08-13:42:55-d2v6pntnfo2stf9dk6m0.png">    </p:cNvPr>
          <p:cNvPicPr>
            <a:picLocks noChangeAspect="1"/>
          </p:cNvPicPr>
          <p:nvPr/>
        </p:nvPicPr>
        <p:blipFill>
          <a:blip r:embed="rId5"/>
          <a:stretch>
            <a:fillRect/>
          </a:stretch>
        </p:blipFill>
        <p:spPr>
          <a:xfrm>
            <a:off x="5695315" y="1972310"/>
            <a:ext cx="914400" cy="914400"/>
          </a:xfrm>
          <a:prstGeom prst="rect">
            <a:avLst/>
          </a:prstGeom>
        </p:spPr>
      </p:pic>
      <p:pic>
        <p:nvPicPr>
          <p:cNvPr id="8" name="Image 5" descr="https://kimi-img.moonshot.cn/pub/slides/slides_tmpl/image/25-09-08-13:42:55-d2v6pntnfo2stf9dk6mg.png">    </p:cNvPr>
          <p:cNvPicPr>
            <a:picLocks noChangeAspect="1"/>
          </p:cNvPicPr>
          <p:nvPr/>
        </p:nvPicPr>
        <p:blipFill>
          <a:blip r:embed="rId6"/>
          <a:stretch>
            <a:fillRect/>
          </a:stretch>
        </p:blipFill>
        <p:spPr>
          <a:xfrm>
            <a:off x="9472295" y="1972310"/>
            <a:ext cx="914400" cy="914400"/>
          </a:xfrm>
          <a:prstGeom prst="rect">
            <a:avLst/>
          </a:prstGeom>
        </p:spPr>
      </p:pic>
      <p:pic>
        <p:nvPicPr>
          <p:cNvPr id="9" name="Image 6" descr="https://kimi-img.moonshot.cn/pub/slides/slides_tmpl/image/25-09-08-13:42:54-d2v6pnlnfo2stf9dk66g.png">    </p:cNvPr>
          <p:cNvPicPr>
            <a:picLocks noChangeAspect="1"/>
          </p:cNvPicPr>
          <p:nvPr/>
        </p:nvPicPr>
        <p:blipFill>
          <a:blip r:embed="rId7"/>
          <a:stretch>
            <a:fillRect/>
          </a:stretch>
        </p:blipFill>
        <p:spPr>
          <a:xfrm>
            <a:off x="10999470" y="993775"/>
            <a:ext cx="762000" cy="298450"/>
          </a:xfrm>
          <a:prstGeom prst="rect">
            <a:avLst/>
          </a:prstGeom>
        </p:spPr>
      </p:pic>
      <p:sp>
        <p:nvSpPr>
          <p:cNvPr id="10" name="Shape 1"/>
          <p:cNvSpPr/>
          <p:nvPr/>
        </p:nvSpPr>
        <p:spPr>
          <a:xfrm>
            <a:off x="596265" y="5928360"/>
            <a:ext cx="11012170" cy="0"/>
          </a:xfrm>
          <a:prstGeom prst="line">
            <a:avLst/>
          </a:prstGeom>
          <a:noFill/>
          <a:ln w="19050">
            <a:solidFill>
              <a:srgbClr val="1D50C4"/>
            </a:solidFill>
            <a:prstDash val="solid"/>
            <a:headEnd type="none"/>
            <a:tailEnd type="none"/>
          </a:ln>
        </p:spPr>
      </p:sp>
      <p:sp>
        <p:nvSpPr>
          <p:cNvPr id="11" name="Text 2"/>
          <p:cNvSpPr/>
          <p:nvPr/>
        </p:nvSpPr>
        <p:spPr>
          <a:xfrm>
            <a:off x="546100" y="3052445"/>
            <a:ext cx="3509010" cy="368300"/>
          </a:xfrm>
          <a:prstGeom prst="rect">
            <a:avLst/>
          </a:prstGeom>
          <a:noFill/>
          <a:ln/>
        </p:spPr>
        <p:txBody>
          <a:bodyPr wrap="square" lIns="91440" tIns="45720" rIns="91440" bIns="45720" rtlCol="0" anchor="ctr">
            <a:spAutoFit/>
          </a:bodyPr>
          <a:lstStyle/>
          <a:p>
            <a:pPr algn="ctr">
              <a:lnSpc>
                <a:spcPct val="100000"/>
              </a:lnSpc>
            </a:pPr>
            <a:r>
              <a:rPr lang="en-US" sz="1800" dirty="0">
                <a:solidFill>
                  <a:srgbClr val="1D50C4"/>
                </a:solidFill>
                <a:latin typeface="MiSans" pitchFamily="34" charset="0"/>
                <a:ea typeface="MiSans" pitchFamily="34" charset="-122"/>
                <a:cs typeface="MiSans" pitchFamily="34" charset="-120"/>
              </a:rPr>
              <a:t>时间延长</a:t>
            </a:r>
            <a:endParaRPr lang="en-US" sz="1600" dirty="0"/>
          </a:p>
        </p:txBody>
      </p:sp>
      <p:sp>
        <p:nvSpPr>
          <p:cNvPr id="12" name="Shape 3"/>
          <p:cNvSpPr/>
          <p:nvPr/>
        </p:nvSpPr>
        <p:spPr>
          <a:xfrm>
            <a:off x="642620" y="3449320"/>
            <a:ext cx="3466465" cy="2067560"/>
          </a:xfrm>
          <a:prstGeom prst="rect">
            <a:avLst/>
          </a:prstGeom>
          <a:solidFill>
            <a:srgbClr val="000000">
              <a:alpha val="0"/>
            </a:srgbClr>
          </a:solidFill>
          <a:ln/>
        </p:spPr>
      </p:sp>
      <p:sp>
        <p:nvSpPr>
          <p:cNvPr id="13" name="Text 4"/>
          <p:cNvSpPr/>
          <p:nvPr/>
        </p:nvSpPr>
        <p:spPr>
          <a:xfrm>
            <a:off x="642620" y="3449320"/>
            <a:ext cx="3466465" cy="2067560"/>
          </a:xfrm>
          <a:prstGeom prst="rect">
            <a:avLst/>
          </a:prstGeom>
          <a:noFill/>
          <a:ln/>
        </p:spPr>
        <p:txBody>
          <a:bodyPr wrap="square" lIns="45720" tIns="91440" rIns="91440" bIns="45720" rtlCol="0" anchor="t"/>
          <a:lstStyle/>
          <a:p>
            <a:pPr algn="just">
              <a:lnSpc>
                <a:spcPct val="120000"/>
              </a:lnSpc>
            </a:pPr>
            <a:r>
              <a:rPr lang="en-US" sz="1400" dirty="0">
                <a:solidFill>
                  <a:srgbClr val="000000"/>
                </a:solidFill>
                <a:latin typeface="MiSans" pitchFamily="34" charset="0"/>
                <a:ea typeface="MiSans" pitchFamily="34" charset="-122"/>
                <a:cs typeface="MiSans" pitchFamily="34" charset="-120"/>
              </a:rPr>
              <a:t>新准则引入精算计量、费用分摊、投资数据拆分三大新增任务，关账时间平均延长3 - 9天，对财险公司财务管理效率提出挑战。</a:t>
            </a:r>
            <a:endParaRPr lang="en-US" sz="1600" dirty="0"/>
          </a:p>
        </p:txBody>
      </p:sp>
      <p:sp>
        <p:nvSpPr>
          <p:cNvPr id="14" name="Text 5"/>
          <p:cNvSpPr/>
          <p:nvPr/>
        </p:nvSpPr>
        <p:spPr>
          <a:xfrm>
            <a:off x="4322445" y="3052445"/>
            <a:ext cx="3509010" cy="368300"/>
          </a:xfrm>
          <a:prstGeom prst="rect">
            <a:avLst/>
          </a:prstGeom>
          <a:noFill/>
          <a:ln/>
        </p:spPr>
        <p:txBody>
          <a:bodyPr wrap="square" lIns="91440" tIns="45720" rIns="91440" bIns="45720" rtlCol="0" anchor="ctr">
            <a:spAutoFit/>
          </a:bodyPr>
          <a:lstStyle/>
          <a:p>
            <a:pPr algn="ctr">
              <a:lnSpc>
                <a:spcPct val="100000"/>
              </a:lnSpc>
            </a:pPr>
            <a:r>
              <a:rPr lang="en-US" sz="1800" dirty="0">
                <a:solidFill>
                  <a:srgbClr val="1D50C4"/>
                </a:solidFill>
                <a:latin typeface="MiSans" pitchFamily="34" charset="0"/>
                <a:ea typeface="MiSans" pitchFamily="34" charset="-122"/>
                <a:cs typeface="MiSans" pitchFamily="34" charset="-120"/>
              </a:rPr>
              <a:t>关键堵点</a:t>
            </a:r>
            <a:endParaRPr lang="en-US" sz="1600" dirty="0"/>
          </a:p>
        </p:txBody>
      </p:sp>
      <p:sp>
        <p:nvSpPr>
          <p:cNvPr id="15" name="Shape 6"/>
          <p:cNvSpPr/>
          <p:nvPr/>
        </p:nvSpPr>
        <p:spPr>
          <a:xfrm>
            <a:off x="4418965" y="3449320"/>
            <a:ext cx="3466465" cy="2067560"/>
          </a:xfrm>
          <a:prstGeom prst="rect">
            <a:avLst/>
          </a:prstGeom>
          <a:solidFill>
            <a:srgbClr val="000000">
              <a:alpha val="0"/>
            </a:srgbClr>
          </a:solidFill>
          <a:ln/>
        </p:spPr>
      </p:sp>
      <p:sp>
        <p:nvSpPr>
          <p:cNvPr id="16" name="Text 7"/>
          <p:cNvSpPr/>
          <p:nvPr/>
        </p:nvSpPr>
        <p:spPr>
          <a:xfrm>
            <a:off x="4418965" y="3449320"/>
            <a:ext cx="3466465" cy="2067560"/>
          </a:xfrm>
          <a:prstGeom prst="rect">
            <a:avLst/>
          </a:prstGeom>
          <a:noFill/>
          <a:ln/>
        </p:spPr>
        <p:txBody>
          <a:bodyPr wrap="square" lIns="45720" tIns="91440" rIns="91440" bIns="45720" rtlCol="0" anchor="t"/>
          <a:lstStyle/>
          <a:p>
            <a:pPr algn="just">
              <a:lnSpc>
                <a:spcPct val="120000"/>
              </a:lnSpc>
            </a:pPr>
            <a:r>
              <a:rPr lang="en-US" sz="1400" dirty="0">
                <a:solidFill>
                  <a:srgbClr val="000000"/>
                </a:solidFill>
                <a:latin typeface="MiSans" pitchFamily="34" charset="0"/>
                <a:ea typeface="MiSans" pitchFamily="34" charset="-122"/>
                <a:cs typeface="MiSans" pitchFamily="34" charset="-120"/>
              </a:rPr>
              <a:t>模型点计算耗时、再摊销规则复杂、投资收益获取滞后、数据质量异常修复循环是关键堵点，需通过系统优化和流程改进加以解决。</a:t>
            </a:r>
            <a:endParaRPr lang="en-US" sz="1600" dirty="0"/>
          </a:p>
        </p:txBody>
      </p:sp>
      <p:sp>
        <p:nvSpPr>
          <p:cNvPr id="17" name="Text 8"/>
          <p:cNvSpPr/>
          <p:nvPr/>
        </p:nvSpPr>
        <p:spPr>
          <a:xfrm>
            <a:off x="8099425" y="3052445"/>
            <a:ext cx="3509010" cy="368300"/>
          </a:xfrm>
          <a:prstGeom prst="rect">
            <a:avLst/>
          </a:prstGeom>
          <a:noFill/>
          <a:ln/>
        </p:spPr>
        <p:txBody>
          <a:bodyPr wrap="square" lIns="91440" tIns="45720" rIns="91440" bIns="45720" rtlCol="0" anchor="ctr">
            <a:spAutoFit/>
          </a:bodyPr>
          <a:lstStyle/>
          <a:p>
            <a:pPr algn="ctr">
              <a:lnSpc>
                <a:spcPct val="100000"/>
              </a:lnSpc>
            </a:pPr>
            <a:r>
              <a:rPr lang="en-US" sz="1800" dirty="0">
                <a:solidFill>
                  <a:srgbClr val="1D50C4"/>
                </a:solidFill>
                <a:latin typeface="MiSans" pitchFamily="34" charset="0"/>
                <a:ea typeface="MiSans" pitchFamily="34" charset="-122"/>
                <a:cs typeface="MiSans" pitchFamily="34" charset="-120"/>
              </a:rPr>
              <a:t>应对策略</a:t>
            </a:r>
            <a:endParaRPr lang="en-US" sz="1600" dirty="0"/>
          </a:p>
        </p:txBody>
      </p:sp>
      <p:sp>
        <p:nvSpPr>
          <p:cNvPr id="18" name="Shape 9"/>
          <p:cNvSpPr/>
          <p:nvPr/>
        </p:nvSpPr>
        <p:spPr>
          <a:xfrm>
            <a:off x="8195945" y="3449320"/>
            <a:ext cx="3466465" cy="2067560"/>
          </a:xfrm>
          <a:prstGeom prst="rect">
            <a:avLst/>
          </a:prstGeom>
          <a:solidFill>
            <a:srgbClr val="000000">
              <a:alpha val="0"/>
            </a:srgbClr>
          </a:solidFill>
          <a:ln/>
        </p:spPr>
      </p:sp>
      <p:sp>
        <p:nvSpPr>
          <p:cNvPr id="19" name="Text 10"/>
          <p:cNvSpPr/>
          <p:nvPr/>
        </p:nvSpPr>
        <p:spPr>
          <a:xfrm>
            <a:off x="8195945" y="3449320"/>
            <a:ext cx="3466465" cy="2067560"/>
          </a:xfrm>
          <a:prstGeom prst="rect">
            <a:avLst/>
          </a:prstGeom>
          <a:noFill/>
          <a:ln/>
        </p:spPr>
        <p:txBody>
          <a:bodyPr wrap="square" lIns="45720" tIns="91440" rIns="91440" bIns="45720" rtlCol="0" anchor="t"/>
          <a:lstStyle/>
          <a:p>
            <a:pPr algn="just">
              <a:lnSpc>
                <a:spcPct val="120000"/>
              </a:lnSpc>
            </a:pPr>
            <a:r>
              <a:rPr lang="en-US" sz="1400" dirty="0">
                <a:solidFill>
                  <a:srgbClr val="000000"/>
                </a:solidFill>
                <a:latin typeface="MiSans" pitchFamily="34" charset="0"/>
                <a:ea typeface="MiSans" pitchFamily="34" charset="-122"/>
                <a:cs typeface="MiSans" pitchFamily="34" charset="-120"/>
              </a:rPr>
              <a:t>财务需与IT共建自动检核 - 异常推送 - 责任到人闭环，采用月中预跑 + 月末差异模式处理模型点计算，降低峰值负载，提高关账效率。</a:t>
            </a:r>
            <a:endParaRPr lang="en-US" sz="1600" dirty="0"/>
          </a:p>
        </p:txBody>
      </p:sp>
    </p:spTree>
  </p:cSld>
  <p:clrMapOvr>
    <a:masterClrMapping/>
  </p:clrMapOvr>
  <p:transition>
    <p:fade/>
    <p:spd val="med"/>
  </p:transition>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9-08-13:42:54-d2v6pnlnfo2stf9dk6dg.jpeg">    </p:cNvPr>
          <p:cNvPicPr>
            <a:picLocks noChangeAspect="1"/>
          </p:cNvPicPr>
          <p:nvPr/>
        </p:nvPicPr>
        <p:blipFill>
          <a:blip r:embed="rId1"/>
          <a:srcRect l="0" r="0" t="0" b="43"/>
          <a:stretch/>
        </p:blipFill>
        <p:spPr>
          <a:xfrm>
            <a:off x="7018655" y="-9525"/>
            <a:ext cx="5173345" cy="6867525"/>
          </a:xfrm>
          <a:prstGeom prst="rect">
            <a:avLst/>
          </a:prstGeom>
        </p:spPr>
      </p:pic>
      <p:sp>
        <p:nvSpPr>
          <p:cNvPr id="3" name="Shape 0"/>
          <p:cNvSpPr/>
          <p:nvPr/>
        </p:nvSpPr>
        <p:spPr>
          <a:xfrm>
            <a:off x="7018655" y="6292215"/>
            <a:ext cx="5173980" cy="575310"/>
          </a:xfrm>
          <a:prstGeom prst="rect">
            <a:avLst/>
          </a:prstGeom>
          <a:solidFill>
            <a:srgbClr val="648DE0"/>
          </a:solidFill>
          <a:ln/>
        </p:spPr>
      </p:sp>
      <p:sp>
        <p:nvSpPr>
          <p:cNvPr id="4" name="Text 1"/>
          <p:cNvSpPr/>
          <p:nvPr/>
        </p:nvSpPr>
        <p:spPr>
          <a:xfrm>
            <a:off x="7018655" y="6292215"/>
            <a:ext cx="5173980" cy="575310"/>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2"/>
          <p:cNvSpPr/>
          <p:nvPr/>
        </p:nvSpPr>
        <p:spPr>
          <a:xfrm>
            <a:off x="1522730" y="485140"/>
            <a:ext cx="4546600" cy="1076325"/>
          </a:xfrm>
          <a:prstGeom prst="rect">
            <a:avLst/>
          </a:prstGeom>
          <a:noFill/>
          <a:ln/>
        </p:spPr>
        <p:txBody>
          <a:bodyPr wrap="square" lIns="91440" tIns="45720" rIns="91440" bIns="45720" rtlCol="0" anchor="t">
            <a:spAutoFit/>
          </a:bodyPr>
          <a:lstStyle/>
          <a:p>
            <a:pPr>
              <a:lnSpc>
                <a:spcPct val="100000"/>
              </a:lnSpc>
            </a:pPr>
            <a:r>
              <a:rPr lang="en-US" sz="3200" b="1" dirty="0">
                <a:solidFill>
                  <a:srgbClr val="1D50C4"/>
                </a:solidFill>
                <a:latin typeface="MiSans" pitchFamily="34" charset="0"/>
                <a:ea typeface="MiSans" pitchFamily="34" charset="-122"/>
                <a:cs typeface="MiSans" pitchFamily="34" charset="-120"/>
              </a:rPr>
              <a:t>业财精数据一致性保障</a:t>
            </a:r>
            <a:endParaRPr lang="en-US" sz="1600" dirty="0"/>
          </a:p>
        </p:txBody>
      </p:sp>
      <p:sp>
        <p:nvSpPr>
          <p:cNvPr id="6" name="Shape 3"/>
          <p:cNvSpPr/>
          <p:nvPr/>
        </p:nvSpPr>
        <p:spPr>
          <a:xfrm>
            <a:off x="419587" y="0"/>
            <a:ext cx="713316" cy="6858000"/>
          </a:xfrm>
          <a:prstGeom prst="rect">
            <a:avLst/>
          </a:prstGeom>
          <a:solidFill>
            <a:srgbClr val="2A59B8"/>
          </a:solidFill>
          <a:ln/>
        </p:spPr>
      </p:sp>
      <p:sp>
        <p:nvSpPr>
          <p:cNvPr id="7" name="Text 4"/>
          <p:cNvSpPr/>
          <p:nvPr/>
        </p:nvSpPr>
        <p:spPr>
          <a:xfrm>
            <a:off x="419587" y="0"/>
            <a:ext cx="713316" cy="6858000"/>
          </a:xfrm>
          <a:prstGeom prst="rect">
            <a:avLst/>
          </a:prstGeom>
          <a:noFill/>
          <a:ln/>
        </p:spPr>
        <p:txBody>
          <a:bodyPr wrap="square" lIns="45720" tIns="91440" rIns="91440" bIns="45720" rtlCol="0" anchor="ctr"/>
          <a:lstStyle/>
          <a:p>
            <a:pPr>
              <a:lnSpc>
                <a:spcPct val="100000"/>
              </a:lnSpc>
            </a:pPr>
            <a:endParaRPr lang="en-US" sz="1600" dirty="0"/>
          </a:p>
        </p:txBody>
      </p:sp>
      <p:pic>
        <p:nvPicPr>
          <p:cNvPr id="8" name="Image 1" descr="https://kimi-img.moonshot.cn/pub/slides/slides_tmpl/image/25-09-08-13:42:53-d2v6pndnfo2stf9dk5vg.png">    </p:cNvPr>
          <p:cNvPicPr>
            <a:picLocks noChangeAspect="1"/>
          </p:cNvPicPr>
          <p:nvPr/>
        </p:nvPicPr>
        <p:blipFill>
          <a:blip r:embed="rId2"/>
          <a:stretch>
            <a:fillRect/>
          </a:stretch>
        </p:blipFill>
        <p:spPr>
          <a:xfrm rot="16200000">
            <a:off x="1248410" y="146050"/>
            <a:ext cx="361950" cy="411480"/>
          </a:xfrm>
          <a:prstGeom prst="rect">
            <a:avLst/>
          </a:prstGeom>
        </p:spPr>
      </p:pic>
      <p:pic>
        <p:nvPicPr>
          <p:cNvPr id="9" name="Image 2" descr="https://kimi-img.moonshot.cn/pub/slides/slides_tmpl/image/25-09-08-13:42:53-d2v6pndnfo2stf9dk5vg.png">    </p:cNvPr>
          <p:cNvPicPr>
            <a:picLocks noChangeAspect="1"/>
          </p:cNvPicPr>
          <p:nvPr/>
        </p:nvPicPr>
        <p:blipFill>
          <a:blip r:embed="rId3"/>
          <a:stretch>
            <a:fillRect/>
          </a:stretch>
        </p:blipFill>
        <p:spPr>
          <a:xfrm>
            <a:off x="6517640" y="180340"/>
            <a:ext cx="361950" cy="411480"/>
          </a:xfrm>
          <a:prstGeom prst="rect">
            <a:avLst/>
          </a:prstGeom>
        </p:spPr>
      </p:pic>
      <p:pic>
        <p:nvPicPr>
          <p:cNvPr id="10" name="Image 3" descr="https://kimi-img.moonshot.cn/pub/slides/slides_tmpl/image/25-09-08-13:42:53-d2v6pndnfo2stf9dk5vg.png">    </p:cNvPr>
          <p:cNvPicPr>
            <a:picLocks noChangeAspect="1"/>
          </p:cNvPicPr>
          <p:nvPr/>
        </p:nvPicPr>
        <p:blipFill>
          <a:blip r:embed="rId4"/>
          <a:stretch>
            <a:fillRect/>
          </a:stretch>
        </p:blipFill>
        <p:spPr>
          <a:xfrm rot="10800000">
            <a:off x="1242060" y="6296025"/>
            <a:ext cx="361950" cy="411480"/>
          </a:xfrm>
          <a:prstGeom prst="rect">
            <a:avLst/>
          </a:prstGeom>
        </p:spPr>
      </p:pic>
      <p:pic>
        <p:nvPicPr>
          <p:cNvPr id="11" name="Image 4" descr="https://kimi-img.moonshot.cn/pub/slides/slides_tmpl/image/25-09-08-13:42:53-d2v6pndnfo2stf9dk5vg.png">    </p:cNvPr>
          <p:cNvPicPr>
            <a:picLocks noChangeAspect="1"/>
          </p:cNvPicPr>
          <p:nvPr/>
        </p:nvPicPr>
        <p:blipFill>
          <a:blip r:embed="rId5"/>
          <a:stretch>
            <a:fillRect/>
          </a:stretch>
        </p:blipFill>
        <p:spPr>
          <a:xfrm rot="5400000">
            <a:off x="6511290" y="6330315"/>
            <a:ext cx="361950" cy="411480"/>
          </a:xfrm>
          <a:prstGeom prst="rect">
            <a:avLst/>
          </a:prstGeom>
        </p:spPr>
      </p:pic>
      <p:sp>
        <p:nvSpPr>
          <p:cNvPr id="12" name="Text 5"/>
          <p:cNvSpPr/>
          <p:nvPr/>
        </p:nvSpPr>
        <p:spPr>
          <a:xfrm>
            <a:off x="1944370" y="1953260"/>
            <a:ext cx="4545965" cy="363855"/>
          </a:xfrm>
          <a:prstGeom prst="rect">
            <a:avLst/>
          </a:prstGeom>
          <a:noFill/>
          <a:ln/>
        </p:spPr>
        <p:txBody>
          <a:bodyPr wrap="square" lIns="91440" tIns="45720" rIns="91440" bIns="45720" rtlCol="0" anchor="ctr"/>
          <a:lstStyle/>
          <a:p>
            <a:pPr>
              <a:lnSpc>
                <a:spcPct val="100000"/>
              </a:lnSpc>
            </a:pPr>
            <a:r>
              <a:rPr lang="en-US" sz="1800" dirty="0">
                <a:solidFill>
                  <a:srgbClr val="2A59B8"/>
                </a:solidFill>
                <a:latin typeface="MiSans" pitchFamily="34" charset="0"/>
                <a:ea typeface="MiSans" pitchFamily="34" charset="-122"/>
                <a:cs typeface="MiSans" pitchFamily="34" charset="-120"/>
              </a:rPr>
              <a:t>数据管道建设</a:t>
            </a:r>
            <a:endParaRPr lang="en-US" sz="1600" dirty="0"/>
          </a:p>
        </p:txBody>
      </p:sp>
      <p:sp>
        <p:nvSpPr>
          <p:cNvPr id="13" name="Text 6"/>
          <p:cNvSpPr/>
          <p:nvPr/>
        </p:nvSpPr>
        <p:spPr>
          <a:xfrm>
            <a:off x="1903730" y="2338070"/>
            <a:ext cx="4633595" cy="1435735"/>
          </a:xfrm>
          <a:prstGeom prst="rect">
            <a:avLst/>
          </a:prstGeom>
          <a:noFill/>
          <a:ln/>
        </p:spPr>
        <p:txBody>
          <a:bodyPr wrap="square" lIns="91440" tIns="45720" rIns="91440" bIns="45720" rtlCol="0" anchor="t"/>
          <a:lstStyle/>
          <a:p>
            <a:pPr algn="just">
              <a:lnSpc>
                <a:spcPct val="150000"/>
              </a:lnSpc>
            </a:pPr>
            <a:r>
              <a:rPr lang="en-US" sz="1400" dirty="0">
                <a:solidFill>
                  <a:srgbClr val="000000"/>
                </a:solidFill>
                <a:latin typeface="MiSans" pitchFamily="34" charset="0"/>
                <a:ea typeface="MiSans" pitchFamily="34" charset="-122"/>
                <a:cs typeface="MiSans" pitchFamily="34" charset="-120"/>
              </a:rPr>
              <a:t>建立贴源 - 清洗 - 转换 - 核对四步数据管道，以保单号为纽带，串联业务端保单责任、精算端现金流、财务端科目金额，确保数据一致性。</a:t>
            </a:r>
            <a:endParaRPr lang="en-US" sz="1600" dirty="0"/>
          </a:p>
        </p:txBody>
      </p:sp>
      <p:sp>
        <p:nvSpPr>
          <p:cNvPr id="14" name="Text 7"/>
          <p:cNvSpPr/>
          <p:nvPr/>
        </p:nvSpPr>
        <p:spPr>
          <a:xfrm>
            <a:off x="1903730" y="4314190"/>
            <a:ext cx="4545965" cy="363855"/>
          </a:xfrm>
          <a:prstGeom prst="rect">
            <a:avLst/>
          </a:prstGeom>
          <a:noFill/>
          <a:ln/>
        </p:spPr>
        <p:txBody>
          <a:bodyPr wrap="square" lIns="91440" tIns="45720" rIns="91440" bIns="45720" rtlCol="0" anchor="ctr"/>
          <a:lstStyle/>
          <a:p>
            <a:pPr>
              <a:lnSpc>
                <a:spcPct val="100000"/>
              </a:lnSpc>
            </a:pPr>
            <a:r>
              <a:rPr lang="en-US" sz="1800" dirty="0">
                <a:solidFill>
                  <a:srgbClr val="2A59B8"/>
                </a:solidFill>
                <a:latin typeface="MiSans" pitchFamily="34" charset="0"/>
                <a:ea typeface="MiSans" pitchFamily="34" charset="-122"/>
                <a:cs typeface="MiSans" pitchFamily="34" charset="-120"/>
              </a:rPr>
              <a:t>质量校验与平衡表</a:t>
            </a:r>
            <a:endParaRPr lang="en-US" sz="1600" dirty="0"/>
          </a:p>
        </p:txBody>
      </p:sp>
      <p:sp>
        <p:nvSpPr>
          <p:cNvPr id="15" name="Text 8"/>
          <p:cNvSpPr/>
          <p:nvPr/>
        </p:nvSpPr>
        <p:spPr>
          <a:xfrm>
            <a:off x="1863090" y="4699000"/>
            <a:ext cx="4633595" cy="1657985"/>
          </a:xfrm>
          <a:prstGeom prst="rect">
            <a:avLst/>
          </a:prstGeom>
          <a:noFill/>
          <a:ln/>
        </p:spPr>
        <p:txBody>
          <a:bodyPr wrap="square" lIns="91440" tIns="45720" rIns="91440" bIns="45720" rtlCol="0" anchor="t"/>
          <a:lstStyle/>
          <a:p>
            <a:pPr algn="just">
              <a:lnSpc>
                <a:spcPct val="150000"/>
              </a:lnSpc>
            </a:pPr>
            <a:r>
              <a:rPr lang="en-US" sz="1400" dirty="0">
                <a:solidFill>
                  <a:srgbClr val="000000"/>
                </a:solidFill>
                <a:latin typeface="MiSans" pitchFamily="34" charset="0"/>
                <a:ea typeface="MiSans" pitchFamily="34" charset="-122"/>
                <a:cs typeface="MiSans" pitchFamily="34" charset="-120"/>
              </a:rPr>
              <a:t>设置55个质量校验规则，覆盖数值、时间、分类、币种、再保分摊五大维度，月结前运行端到端平衡表，实现一次核对、三方认可，降低审计风险。</a:t>
            </a:r>
            <a:endParaRPr lang="en-US" sz="1600" dirty="0"/>
          </a:p>
        </p:txBody>
      </p:sp>
    </p:spTree>
  </p:cSld>
  <p:clrMapOvr>
    <a:masterClrMapping/>
  </p:clrMapOvr>
  <p:transition>
    <p:fade/>
    <p:spd val="med"/>
  </p:transition>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7940" y="5430520"/>
            <a:ext cx="12247880" cy="1427480"/>
          </a:xfrm>
          <a:prstGeom prst="rect">
            <a:avLst/>
          </a:prstGeom>
          <a:solidFill>
            <a:srgbClr val="FAFAFA">
              <a:alpha val="12941"/>
            </a:srgbClr>
          </a:solidFill>
          <a:ln/>
        </p:spPr>
      </p:sp>
      <p:sp>
        <p:nvSpPr>
          <p:cNvPr id="3" name="Text 1"/>
          <p:cNvSpPr/>
          <p:nvPr/>
        </p:nvSpPr>
        <p:spPr>
          <a:xfrm>
            <a:off x="-27940" y="5430520"/>
            <a:ext cx="12247880" cy="14274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2668905" y="1691640"/>
            <a:ext cx="6854190" cy="1567180"/>
          </a:xfrm>
          <a:prstGeom prst="rect">
            <a:avLst/>
          </a:prstGeom>
          <a:solidFill>
            <a:srgbClr val="000000">
              <a:alpha val="0"/>
            </a:srgbClr>
          </a:solidFill>
          <a:ln/>
        </p:spPr>
      </p:sp>
      <p:sp>
        <p:nvSpPr>
          <p:cNvPr id="5" name="Text 3"/>
          <p:cNvSpPr/>
          <p:nvPr/>
        </p:nvSpPr>
        <p:spPr>
          <a:xfrm>
            <a:off x="2668905" y="1691640"/>
            <a:ext cx="6854190" cy="1567180"/>
          </a:xfrm>
          <a:prstGeom prst="rect">
            <a:avLst/>
          </a:prstGeom>
          <a:noFill/>
          <a:ln/>
        </p:spPr>
        <p:txBody>
          <a:bodyPr wrap="square" lIns="45720" tIns="91440" rIns="91440" bIns="45720" rtlCol="0" anchor="ctr"/>
          <a:lstStyle/>
          <a:p>
            <a:pPr algn="ctr">
              <a:lnSpc>
                <a:spcPct val="100000"/>
              </a:lnSpc>
            </a:pPr>
            <a:r>
              <a:rPr lang="en-US" sz="9600" b="1" dirty="0">
                <a:solidFill>
                  <a:srgbClr val="DAE3F5"/>
                </a:solidFill>
                <a:latin typeface="MiSans" pitchFamily="34" charset="0"/>
                <a:ea typeface="MiSans" pitchFamily="34" charset="-122"/>
                <a:cs typeface="MiSans" pitchFamily="34" charset="-120"/>
              </a:rPr>
              <a:t>06</a:t>
            </a:r>
            <a:endParaRPr lang="en-US" sz="1600" dirty="0"/>
          </a:p>
        </p:txBody>
      </p:sp>
      <p:sp>
        <p:nvSpPr>
          <p:cNvPr id="6" name="Shape 4"/>
          <p:cNvSpPr/>
          <p:nvPr/>
        </p:nvSpPr>
        <p:spPr>
          <a:xfrm>
            <a:off x="749300" y="3372485"/>
            <a:ext cx="10840720" cy="1200150"/>
          </a:xfrm>
          <a:prstGeom prst="rect">
            <a:avLst/>
          </a:prstGeom>
          <a:solidFill>
            <a:srgbClr val="000000">
              <a:alpha val="0"/>
            </a:srgbClr>
          </a:solidFill>
          <a:ln/>
        </p:spPr>
      </p:sp>
      <p:sp>
        <p:nvSpPr>
          <p:cNvPr id="7" name="Text 5"/>
          <p:cNvSpPr/>
          <p:nvPr/>
        </p:nvSpPr>
        <p:spPr>
          <a:xfrm>
            <a:off x="749300" y="3372485"/>
            <a:ext cx="10840720" cy="1200150"/>
          </a:xfrm>
          <a:prstGeom prst="rect">
            <a:avLst/>
          </a:prstGeom>
          <a:noFill/>
          <a:ln/>
        </p:spPr>
        <p:txBody>
          <a:bodyPr wrap="square" lIns="0" tIns="0" rIns="0" bIns="0" rtlCol="0" anchor="ctr"/>
          <a:lstStyle/>
          <a:p>
            <a:pPr algn="ctr">
              <a:lnSpc>
                <a:spcPct val="100000"/>
              </a:lnSpc>
            </a:pPr>
            <a:r>
              <a:rPr lang="en-US" sz="5400" dirty="0">
                <a:solidFill>
                  <a:srgbClr val="FFFFFF"/>
                </a:solidFill>
                <a:latin typeface="MiSans" pitchFamily="34" charset="0"/>
                <a:ea typeface="MiSans" pitchFamily="34" charset="-122"/>
                <a:cs typeface="MiSans" pitchFamily="34" charset="-120"/>
              </a:rPr>
              <a:t>应对策略与展望</a:t>
            </a:r>
            <a:endParaRPr lang="en-US" sz="1600" dirty="0"/>
          </a:p>
        </p:txBody>
      </p:sp>
      <p:pic>
        <p:nvPicPr>
          <p:cNvPr id="8" name="Image 0" descr="https://kimi-img.moonshot.cn/pub/slides/slides_tmpl/image/25-09-08-13:42:53-d2v6pndnfo2stf9dk5rg.png">    </p:cNvPr>
          <p:cNvPicPr>
            <a:picLocks noChangeAspect="1"/>
          </p:cNvPicPr>
          <p:nvPr/>
        </p:nvPicPr>
        <p:blipFill>
          <a:blip r:embed="rId2"/>
          <a:stretch>
            <a:fillRect/>
          </a:stretch>
        </p:blipFill>
        <p:spPr>
          <a:xfrm>
            <a:off x="6659245" y="1575435"/>
            <a:ext cx="579120" cy="658495"/>
          </a:xfrm>
          <a:prstGeom prst="rect">
            <a:avLst/>
          </a:prstGeom>
        </p:spPr>
      </p:pic>
      <p:pic>
        <p:nvPicPr>
          <p:cNvPr id="9" name="Image 1" descr="https://kimi-img.moonshot.cn/pub/slides/slides_tmpl/image/25-09-08-13:42:53-d2v6pndnfo2stf9dk5rg.png">    </p:cNvPr>
          <p:cNvPicPr>
            <a:picLocks noChangeAspect="1"/>
          </p:cNvPicPr>
          <p:nvPr/>
        </p:nvPicPr>
        <p:blipFill>
          <a:blip r:embed="rId3"/>
          <a:stretch>
            <a:fillRect/>
          </a:stretch>
        </p:blipFill>
        <p:spPr>
          <a:xfrm rot="10800000">
            <a:off x="4846955" y="2600325"/>
            <a:ext cx="579120" cy="658495"/>
          </a:xfrm>
          <a:prstGeom prst="rect">
            <a:avLst/>
          </a:prstGeom>
        </p:spPr>
      </p:pic>
    </p:spTree>
  </p:cSld>
  <p:clrMapOvr>
    <a:masterClrMapping/>
  </p:clrMapOvr>
  <p:transition>
    <p:fade/>
    <p:spd val="med"/>
  </p:transition>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9-08-13:42:55-d2v6pntnfo2stf9dk6n0.png">    </p:cNvPr>
          <p:cNvPicPr>
            <a:picLocks noChangeAspect="1"/>
          </p:cNvPicPr>
          <p:nvPr/>
        </p:nvPicPr>
        <p:blipFill>
          <a:blip r:embed="rId1"/>
          <a:stretch>
            <a:fillRect/>
          </a:stretch>
        </p:blipFill>
        <p:spPr>
          <a:xfrm>
            <a:off x="6760845" y="1508125"/>
            <a:ext cx="5020310" cy="2226945"/>
          </a:xfrm>
          <a:prstGeom prst="rect">
            <a:avLst/>
          </a:prstGeom>
        </p:spPr>
      </p:pic>
      <p:pic>
        <p:nvPicPr>
          <p:cNvPr id="3" name="Image 1" descr="https://kimi-img.moonshot.cn/pub/slides/slides_tmpl/image/25-09-08-13:42:55-d2v6pntnfo2stf9dk6n0.png">    </p:cNvPr>
          <p:cNvPicPr>
            <a:picLocks noChangeAspect="1"/>
          </p:cNvPicPr>
          <p:nvPr/>
        </p:nvPicPr>
        <p:blipFill>
          <a:blip r:embed="rId2"/>
          <a:stretch>
            <a:fillRect/>
          </a:stretch>
        </p:blipFill>
        <p:spPr>
          <a:xfrm>
            <a:off x="6760845" y="3848735"/>
            <a:ext cx="5020310" cy="2226945"/>
          </a:xfrm>
          <a:prstGeom prst="rect">
            <a:avLst/>
          </a:prstGeom>
        </p:spPr>
      </p:pic>
      <p:pic>
        <p:nvPicPr>
          <p:cNvPr id="4" name="Image 2" descr="https://kimi-img.moonshot.cn/pub/slides/slides_tmpl/image/25-09-08-13:42:54-d2v6pnlnfo2stf9dk62g.png">    </p:cNvPr>
          <p:cNvPicPr>
            <a:picLocks noChangeAspect="1"/>
          </p:cNvPicPr>
          <p:nvPr/>
        </p:nvPicPr>
        <p:blipFill>
          <a:blip r:embed="rId3">
            <a:alphaModFix amt="15000"/>
          </a:blip>
          <a:stretch>
            <a:fillRect/>
          </a:stretch>
        </p:blipFill>
        <p:spPr>
          <a:xfrm rot="2160000">
            <a:off x="8352155" y="2354580"/>
            <a:ext cx="3221355" cy="6858000"/>
          </a:xfrm>
          <a:prstGeom prst="rect">
            <a:avLst/>
          </a:prstGeom>
        </p:spPr>
      </p:pic>
      <p:pic>
        <p:nvPicPr>
          <p:cNvPr id="5" name="Image 3" descr="https://kimi-img.moonshot.cn/pub/slides/slides_tmpl/image/25-09-08-13:42:54-d2v6pnlnfo2stf9dk62g.png">    </p:cNvPr>
          <p:cNvPicPr>
            <a:picLocks noChangeAspect="1"/>
          </p:cNvPicPr>
          <p:nvPr/>
        </p:nvPicPr>
        <p:blipFill>
          <a:blip r:embed="rId4">
            <a:alphaModFix amt="36000"/>
          </a:blip>
          <a:stretch>
            <a:fillRect/>
          </a:stretch>
        </p:blipFill>
        <p:spPr>
          <a:xfrm rot="2160000">
            <a:off x="-481965" y="-291465"/>
            <a:ext cx="3221355" cy="6858000"/>
          </a:xfrm>
          <a:prstGeom prst="rect">
            <a:avLst/>
          </a:prstGeom>
        </p:spPr>
      </p:pic>
      <p:pic>
        <p:nvPicPr>
          <p:cNvPr id="6" name="Image 4" descr="https://kimi-img.moonshot.cn/pub/slides/slides_tmpl/image/25-09-08-13:42:55-d2v6pntnfo2stf9dk6og.png">    </p:cNvPr>
          <p:cNvPicPr>
            <a:picLocks noChangeAspect="1"/>
          </p:cNvPicPr>
          <p:nvPr/>
        </p:nvPicPr>
        <p:blipFill>
          <a:blip r:embed="rId5"/>
          <a:stretch>
            <a:fillRect/>
          </a:stretch>
        </p:blipFill>
        <p:spPr>
          <a:xfrm>
            <a:off x="535940" y="1508125"/>
            <a:ext cx="5864860" cy="4841240"/>
          </a:xfrm>
          <a:prstGeom prst="rect">
            <a:avLst/>
          </a:prstGeom>
        </p:spPr>
      </p:pic>
      <p:pic>
        <p:nvPicPr>
          <p:cNvPr id="7" name="Image 5" descr="https://kimi-img.moonshot.cn/pub/slides/slides_tmpl/image/25-09-08-13:42:53-d2v6pndnfo2stf9dk5qg.png">    </p:cNvPr>
          <p:cNvPicPr>
            <a:picLocks noChangeAspect="1"/>
          </p:cNvPicPr>
          <p:nvPr/>
        </p:nvPicPr>
        <p:blipFill>
          <a:blip r:embed="rId6"/>
          <a:stretch>
            <a:fillRect/>
          </a:stretch>
        </p:blipFill>
        <p:spPr>
          <a:xfrm>
            <a:off x="11022965" y="394335"/>
            <a:ext cx="628015" cy="182880"/>
          </a:xfrm>
          <a:prstGeom prst="rect">
            <a:avLst/>
          </a:prstGeom>
        </p:spPr>
      </p:pic>
      <p:sp>
        <p:nvSpPr>
          <p:cNvPr id="8" name="Text 0"/>
          <p:cNvSpPr/>
          <p:nvPr/>
        </p:nvSpPr>
        <p:spPr>
          <a:xfrm>
            <a:off x="789940" y="394335"/>
            <a:ext cx="6780530" cy="622935"/>
          </a:xfrm>
          <a:prstGeom prst="rect">
            <a:avLst/>
          </a:prstGeom>
          <a:noFill/>
          <a:ln/>
        </p:spPr>
        <p:txBody>
          <a:bodyPr wrap="square" lIns="91440" tIns="45720" rIns="91440" bIns="45720" rtlCol="0" anchor="ctr"/>
          <a:lstStyle/>
          <a:p>
            <a:pPr>
              <a:lnSpc>
                <a:spcPct val="100000"/>
              </a:lnSpc>
            </a:pPr>
            <a:r>
              <a:rPr lang="en-US" sz="2800" b="1" dirty="0">
                <a:solidFill>
                  <a:srgbClr val="000000"/>
                </a:solidFill>
                <a:latin typeface="MiSans" pitchFamily="34" charset="0"/>
                <a:ea typeface="MiSans" pitchFamily="34" charset="-122"/>
                <a:cs typeface="MiSans" pitchFamily="34" charset="-120"/>
              </a:rPr>
              <a:t>财务职能转型升级路径</a:t>
            </a:r>
            <a:endParaRPr lang="en-US" sz="1600" dirty="0"/>
          </a:p>
        </p:txBody>
      </p:sp>
      <p:pic>
        <p:nvPicPr>
          <p:cNvPr id="9" name="Image 6" descr="https://kimi-img.moonshot.cn/pub/slides/slides_tmpl/image/25-09-08-13:42:54-d2v6pnlnfo2stf9dk62g.png">    </p:cNvPr>
          <p:cNvPicPr>
            <a:picLocks noChangeAspect="1"/>
          </p:cNvPicPr>
          <p:nvPr/>
        </p:nvPicPr>
        <p:blipFill>
          <a:blip r:embed="rId7">
            <a:alphaModFix amt="11000"/>
          </a:blip>
          <a:stretch>
            <a:fillRect/>
          </a:stretch>
        </p:blipFill>
        <p:spPr>
          <a:xfrm rot="2160000">
            <a:off x="3802380" y="1309370"/>
            <a:ext cx="3221355" cy="6858000"/>
          </a:xfrm>
          <a:prstGeom prst="rect">
            <a:avLst/>
          </a:prstGeom>
        </p:spPr>
      </p:pic>
      <p:pic>
        <p:nvPicPr>
          <p:cNvPr id="10" name="Image 7" descr="https://kimi-img.moonshot.cn/pub/slides/slides_tmpl/image/25-09-08-13:42:55-d2v6pntnfo2stf9dk6r0.png">    </p:cNvPr>
          <p:cNvPicPr>
            <a:picLocks noChangeAspect="1"/>
          </p:cNvPicPr>
          <p:nvPr/>
        </p:nvPicPr>
        <p:blipFill>
          <a:blip r:embed="rId8"/>
          <a:stretch>
            <a:fillRect/>
          </a:stretch>
        </p:blipFill>
        <p:spPr>
          <a:xfrm>
            <a:off x="737235" y="1715770"/>
            <a:ext cx="5480050" cy="1981200"/>
          </a:xfrm>
          <a:prstGeom prst="rect">
            <a:avLst/>
          </a:prstGeom>
        </p:spPr>
      </p:pic>
      <p:sp>
        <p:nvSpPr>
          <p:cNvPr id="11" name="Shape 1"/>
          <p:cNvSpPr/>
          <p:nvPr/>
        </p:nvSpPr>
        <p:spPr>
          <a:xfrm>
            <a:off x="596265" y="1146175"/>
            <a:ext cx="11012170" cy="0"/>
          </a:xfrm>
          <a:prstGeom prst="line">
            <a:avLst/>
          </a:prstGeom>
          <a:noFill/>
          <a:ln w="19050">
            <a:solidFill>
              <a:srgbClr val="1D50C4"/>
            </a:solidFill>
            <a:prstDash val="solid"/>
            <a:headEnd type="none"/>
            <a:tailEnd type="none"/>
          </a:ln>
        </p:spPr>
      </p:sp>
      <p:sp>
        <p:nvSpPr>
          <p:cNvPr id="12" name="Text 2"/>
          <p:cNvSpPr/>
          <p:nvPr/>
        </p:nvSpPr>
        <p:spPr>
          <a:xfrm>
            <a:off x="626110" y="3735070"/>
            <a:ext cx="4690110" cy="398780"/>
          </a:xfrm>
          <a:prstGeom prst="rect">
            <a:avLst/>
          </a:prstGeom>
          <a:noFill/>
          <a:ln/>
        </p:spPr>
        <p:txBody>
          <a:bodyPr wrap="square" lIns="91440" tIns="45720" rIns="91440" bIns="45720" rtlCol="0" anchor="ctr">
            <a:spAutoFit/>
          </a:bodyPr>
          <a:lstStyle/>
          <a:p>
            <a:pPr algn="ctr">
              <a:lnSpc>
                <a:spcPct val="100000"/>
              </a:lnSpc>
            </a:pPr>
            <a:r>
              <a:rPr lang="en-US" sz="2000" b="1" dirty="0">
                <a:solidFill>
                  <a:srgbClr val="4874CB"/>
                </a:solidFill>
                <a:latin typeface="MiSans" pitchFamily="34" charset="0"/>
                <a:ea typeface="MiSans" pitchFamily="34" charset="-122"/>
                <a:cs typeface="MiSans" pitchFamily="34" charset="-120"/>
              </a:rPr>
              <a:t>组织变革</a:t>
            </a:r>
            <a:endParaRPr lang="en-US" sz="1600" dirty="0"/>
          </a:p>
        </p:txBody>
      </p:sp>
      <p:sp>
        <p:nvSpPr>
          <p:cNvPr id="13" name="Text 3"/>
          <p:cNvSpPr/>
          <p:nvPr/>
        </p:nvSpPr>
        <p:spPr>
          <a:xfrm>
            <a:off x="763270" y="4069715"/>
            <a:ext cx="5332095" cy="2063750"/>
          </a:xfrm>
          <a:prstGeom prst="rect">
            <a:avLst/>
          </a:prstGeom>
          <a:noFill/>
          <a:ln/>
        </p:spPr>
        <p:txBody>
          <a:bodyPr wrap="square" lIns="91440" tIns="45720" rIns="91440" bIns="4572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设立准则办统筹财务、精算、IT、业务四部门，OKR聚焦数据质量、关账时效、利润预测准确率，打破部门壁垒，提升协同效率。</a:t>
            </a:r>
            <a:endParaRPr lang="en-US" sz="1600" dirty="0"/>
          </a:p>
        </p:txBody>
      </p:sp>
      <p:sp>
        <p:nvSpPr>
          <p:cNvPr id="14" name="Text 4"/>
          <p:cNvSpPr/>
          <p:nvPr/>
        </p:nvSpPr>
        <p:spPr>
          <a:xfrm>
            <a:off x="6957060" y="1725295"/>
            <a:ext cx="3732530" cy="337185"/>
          </a:xfrm>
          <a:prstGeom prst="rect">
            <a:avLst/>
          </a:prstGeom>
          <a:noFill/>
          <a:ln/>
        </p:spPr>
        <p:txBody>
          <a:bodyPr wrap="square" lIns="91440" tIns="45720" rIns="91440" bIns="45720" rtlCol="0" anchor="ctr">
            <a:spAutoFit/>
          </a:bodyPr>
          <a:lstStyle/>
          <a:p>
            <a:pPr>
              <a:lnSpc>
                <a:spcPct val="100000"/>
              </a:lnSpc>
            </a:pPr>
            <a:r>
              <a:rPr lang="en-US" sz="1600" b="1" dirty="0">
                <a:solidFill>
                  <a:srgbClr val="4874CB"/>
                </a:solidFill>
                <a:latin typeface="MiSans" pitchFamily="34" charset="0"/>
                <a:ea typeface="MiSans" pitchFamily="34" charset="-122"/>
                <a:cs typeface="MiSans" pitchFamily="34" charset="-120"/>
              </a:rPr>
              <a:t>流程优化</a:t>
            </a:r>
            <a:endParaRPr lang="en-US" sz="1600" dirty="0"/>
          </a:p>
        </p:txBody>
      </p:sp>
      <p:sp>
        <p:nvSpPr>
          <p:cNvPr id="15" name="Text 5"/>
          <p:cNvSpPr/>
          <p:nvPr/>
        </p:nvSpPr>
        <p:spPr>
          <a:xfrm>
            <a:off x="6957060" y="2170748"/>
            <a:ext cx="4660900" cy="1296670"/>
          </a:xfrm>
          <a:prstGeom prst="rect">
            <a:avLst/>
          </a:prstGeom>
          <a:noFill/>
          <a:ln/>
        </p:spPr>
        <p:txBody>
          <a:bodyPr wrap="square" lIns="91440" tIns="45720" rIns="91440" bIns="45720" rtlCol="0" anchor="ctr">
            <a:spAutoFit/>
          </a:bodyPr>
          <a:lstStyle/>
          <a:p>
            <a:pPr algn="just">
              <a:lnSpc>
                <a:spcPct val="140000"/>
              </a:lnSpc>
            </a:pPr>
            <a:r>
              <a:rPr lang="en-US" sz="1400" dirty="0">
                <a:solidFill>
                  <a:srgbClr val="262626"/>
                </a:solidFill>
                <a:latin typeface="MiSans" pitchFamily="34" charset="0"/>
                <a:ea typeface="MiSans" pitchFamily="34" charset="-122"/>
                <a:cs typeface="MiSans" pitchFamily="34" charset="-120"/>
              </a:rPr>
              <a:t>推行定价 - 承保 - 理赔 - 财务四维联动，各环节实时共享数据，财务即时更新负债，实现全流程精细化管理。</a:t>
            </a:r>
            <a:endParaRPr lang="en-US" sz="1600" dirty="0"/>
          </a:p>
        </p:txBody>
      </p:sp>
      <p:sp>
        <p:nvSpPr>
          <p:cNvPr id="16" name="Text 6"/>
          <p:cNvSpPr/>
          <p:nvPr/>
        </p:nvSpPr>
        <p:spPr>
          <a:xfrm>
            <a:off x="6957060" y="4060825"/>
            <a:ext cx="3732530" cy="337185"/>
          </a:xfrm>
          <a:prstGeom prst="rect">
            <a:avLst/>
          </a:prstGeom>
          <a:noFill/>
          <a:ln/>
        </p:spPr>
        <p:txBody>
          <a:bodyPr wrap="square" lIns="91440" tIns="45720" rIns="91440" bIns="45720" rtlCol="0" anchor="ctr">
            <a:spAutoFit/>
          </a:bodyPr>
          <a:lstStyle/>
          <a:p>
            <a:pPr>
              <a:lnSpc>
                <a:spcPct val="100000"/>
              </a:lnSpc>
            </a:pPr>
            <a:r>
              <a:rPr lang="en-US" sz="1600" b="1" dirty="0">
                <a:solidFill>
                  <a:srgbClr val="4874CB"/>
                </a:solidFill>
                <a:latin typeface="MiSans" pitchFamily="34" charset="0"/>
                <a:ea typeface="MiSans" pitchFamily="34" charset="-122"/>
                <a:cs typeface="MiSans" pitchFamily="34" charset="-120"/>
              </a:rPr>
              <a:t>系统升级</a:t>
            </a:r>
            <a:endParaRPr lang="en-US" sz="1600" dirty="0"/>
          </a:p>
        </p:txBody>
      </p:sp>
      <p:sp>
        <p:nvSpPr>
          <p:cNvPr id="17" name="Text 7"/>
          <p:cNvSpPr/>
          <p:nvPr/>
        </p:nvSpPr>
        <p:spPr>
          <a:xfrm>
            <a:off x="6957060" y="4462780"/>
            <a:ext cx="4603750" cy="1383665"/>
          </a:xfrm>
          <a:prstGeom prst="rect">
            <a:avLst/>
          </a:prstGeom>
          <a:noFill/>
          <a:ln/>
        </p:spPr>
        <p:txBody>
          <a:bodyPr wrap="square" lIns="91440" tIns="45720" rIns="91440" bIns="45720" rtlCol="0" anchor="ctr">
            <a:spAutoFit/>
          </a:bodyPr>
          <a:lstStyle/>
          <a:p>
            <a:pPr algn="just">
              <a:lnSpc>
                <a:spcPct val="150000"/>
              </a:lnSpc>
            </a:pPr>
            <a:r>
              <a:rPr lang="en-US" sz="1400" dirty="0">
                <a:solidFill>
                  <a:srgbClr val="262626"/>
                </a:solidFill>
                <a:latin typeface="MiSans" pitchFamily="34" charset="0"/>
                <a:ea typeface="MiSans" pitchFamily="34" charset="-122"/>
                <a:cs typeface="MiSans" pitchFamily="34" charset="-120"/>
              </a:rPr>
              <a:t>构建数据湖 + 计量引擎 + 会计引擎三层架构，实现一次采集、多准则输出，为财务职能转型提供技术支撑。</a:t>
            </a:r>
            <a:endParaRPr lang="en-US" sz="1600" dirty="0"/>
          </a:p>
        </p:txBody>
      </p:sp>
    </p:spTree>
  </p:cSld>
  <p:clrMapOvr>
    <a:masterClrMapping/>
  </p:clrMapOvr>
  <p:transition>
    <p:fade/>
    <p:spd val="med"/>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11150600" y="-416560"/>
            <a:ext cx="1390650" cy="1390650"/>
          </a:xfrm>
          <a:prstGeom prst="ellipse">
            <a:avLst/>
          </a:prstGeom>
          <a:solidFill>
            <a:srgbClr val="3365D6"/>
          </a:solidFill>
          <a:ln/>
        </p:spPr>
      </p:sp>
      <p:sp>
        <p:nvSpPr>
          <p:cNvPr id="3" name="Text 1"/>
          <p:cNvSpPr/>
          <p:nvPr/>
        </p:nvSpPr>
        <p:spPr>
          <a:xfrm>
            <a:off x="11150600" y="-416560"/>
            <a:ext cx="1390650" cy="1390650"/>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 0" descr="https://kimi-img.moonshot.cn/pub/slides/slides_tmpl/image/25-09-08-13:42:53-d2v6pndnfo2stf9dk5s0.png">    </p:cNvPr>
          <p:cNvPicPr>
            <a:picLocks noChangeAspect="1"/>
          </p:cNvPicPr>
          <p:nvPr/>
        </p:nvPicPr>
        <p:blipFill>
          <a:blip r:embed="rId1"/>
          <a:srcRect l="0" r="0" t="88" b="0"/>
          <a:stretch/>
        </p:blipFill>
        <p:spPr>
          <a:xfrm>
            <a:off x="6498590" y="635"/>
            <a:ext cx="7380605" cy="2857500"/>
          </a:xfrm>
          <a:prstGeom prst="rect">
            <a:avLst/>
          </a:prstGeom>
        </p:spPr>
      </p:pic>
      <p:pic>
        <p:nvPicPr>
          <p:cNvPr id="5" name="Image 1" descr="https://kimi-img.moonshot.cn/pub/slides/slides_tmpl/image/25-09-08-13:42:53-d2v6pndnfo2stf9dk5q0.png">    </p:cNvPr>
          <p:cNvPicPr>
            <a:picLocks noChangeAspect="1"/>
          </p:cNvPicPr>
          <p:nvPr/>
        </p:nvPicPr>
        <p:blipFill>
          <a:blip r:embed="rId2">
            <a:alphaModFix amt="17000"/>
          </a:blip>
          <a:stretch>
            <a:fillRect/>
          </a:stretch>
        </p:blipFill>
        <p:spPr>
          <a:xfrm rot="16200000">
            <a:off x="1887855" y="-1896110"/>
            <a:ext cx="1134110" cy="5120640"/>
          </a:xfrm>
          <a:prstGeom prst="rect">
            <a:avLst/>
          </a:prstGeom>
        </p:spPr>
      </p:pic>
      <p:sp>
        <p:nvSpPr>
          <p:cNvPr id="6" name="Shape 2"/>
          <p:cNvSpPr/>
          <p:nvPr/>
        </p:nvSpPr>
        <p:spPr>
          <a:xfrm>
            <a:off x="-27940" y="5877560"/>
            <a:ext cx="12247880" cy="980440"/>
          </a:xfrm>
          <a:prstGeom prst="rect">
            <a:avLst/>
          </a:prstGeom>
          <a:solidFill>
            <a:srgbClr val="4874CB"/>
          </a:solidFill>
          <a:ln/>
        </p:spPr>
      </p:sp>
      <p:sp>
        <p:nvSpPr>
          <p:cNvPr id="7" name="Text 3"/>
          <p:cNvSpPr/>
          <p:nvPr/>
        </p:nvSpPr>
        <p:spPr>
          <a:xfrm>
            <a:off x="-27940" y="5877560"/>
            <a:ext cx="12247880" cy="98044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4"/>
          <p:cNvSpPr/>
          <p:nvPr/>
        </p:nvSpPr>
        <p:spPr>
          <a:xfrm>
            <a:off x="410210" y="531495"/>
            <a:ext cx="2174240" cy="975995"/>
          </a:xfrm>
          <a:prstGeom prst="rect">
            <a:avLst/>
          </a:prstGeom>
          <a:noFill/>
          <a:ln/>
        </p:spPr>
        <p:txBody>
          <a:bodyPr wrap="square" lIns="91440" tIns="45720" rIns="91440" bIns="45720" rtlCol="0" anchor="t"/>
          <a:lstStyle/>
          <a:p>
            <a:pPr>
              <a:lnSpc>
                <a:spcPct val="100000"/>
              </a:lnSpc>
            </a:pPr>
            <a:r>
              <a:rPr lang="en-US" sz="6000" b="1" dirty="0">
                <a:solidFill>
                  <a:srgbClr val="2A59B8"/>
                </a:solidFill>
                <a:latin typeface="MiSans" pitchFamily="34" charset="0"/>
                <a:ea typeface="MiSans" pitchFamily="34" charset="-122"/>
                <a:cs typeface="MiSans" pitchFamily="34" charset="-120"/>
              </a:rPr>
              <a:t>目录</a:t>
            </a:r>
            <a:endParaRPr lang="en-US" sz="1600" dirty="0"/>
          </a:p>
        </p:txBody>
      </p:sp>
      <p:pic>
        <p:nvPicPr>
          <p:cNvPr id="9" name="Image 2" descr="https://kimi-img.moonshot.cn/pub/slides/slides_tmpl/image/25-09-08-13:42:53-d2v6pndnfo2stf9dk5p0.png">    </p:cNvPr>
          <p:cNvPicPr>
            <a:picLocks noChangeAspect="1"/>
          </p:cNvPicPr>
          <p:nvPr/>
        </p:nvPicPr>
        <p:blipFill>
          <a:blip r:embed="rId3"/>
          <a:stretch>
            <a:fillRect/>
          </a:stretch>
        </p:blipFill>
        <p:spPr>
          <a:xfrm>
            <a:off x="2079625" y="908050"/>
            <a:ext cx="1902460" cy="461645"/>
          </a:xfrm>
          <a:prstGeom prst="rect">
            <a:avLst/>
          </a:prstGeom>
        </p:spPr>
      </p:pic>
      <p:pic>
        <p:nvPicPr>
          <p:cNvPr id="10" name="Image 3" descr="https://kimi-img.moonshot.cn/pub/slides/slides_tmpl/image/25-09-08-13:42:53-d2v6pndnfo2stf9dk5qg.png">    </p:cNvPr>
          <p:cNvPicPr>
            <a:picLocks noChangeAspect="1"/>
          </p:cNvPicPr>
          <p:nvPr/>
        </p:nvPicPr>
        <p:blipFill>
          <a:blip r:embed="rId4"/>
          <a:stretch>
            <a:fillRect/>
          </a:stretch>
        </p:blipFill>
        <p:spPr>
          <a:xfrm>
            <a:off x="11455400" y="5876925"/>
            <a:ext cx="628015" cy="182880"/>
          </a:xfrm>
          <a:prstGeom prst="rect">
            <a:avLst/>
          </a:prstGeom>
        </p:spPr>
      </p:pic>
      <p:pic>
        <p:nvPicPr>
          <p:cNvPr id="11" name="Image 4" descr="https://kimi-img.moonshot.cn/pub/slides/slides_tmpl/image/25-09-08-13:42:53-d2v6pndnfo2stf9dk5r0.png">    </p:cNvPr>
          <p:cNvPicPr>
            <a:picLocks noChangeAspect="1"/>
          </p:cNvPicPr>
          <p:nvPr/>
        </p:nvPicPr>
        <p:blipFill>
          <a:blip r:embed="rId5"/>
          <a:stretch>
            <a:fillRect/>
          </a:stretch>
        </p:blipFill>
        <p:spPr>
          <a:xfrm>
            <a:off x="636905" y="1318895"/>
            <a:ext cx="511810" cy="280670"/>
          </a:xfrm>
          <a:prstGeom prst="rect">
            <a:avLst/>
          </a:prstGeom>
        </p:spPr>
      </p:pic>
      <p:sp>
        <p:nvSpPr>
          <p:cNvPr id="12" name="Shape 5"/>
          <p:cNvSpPr/>
          <p:nvPr/>
        </p:nvSpPr>
        <p:spPr>
          <a:xfrm>
            <a:off x="-586740" y="5541645"/>
            <a:ext cx="2335530" cy="2335530"/>
          </a:xfrm>
          <a:prstGeom prst="ellipse">
            <a:avLst/>
          </a:prstGeom>
          <a:solidFill>
            <a:srgbClr val="3365D6">
              <a:alpha val="50196"/>
            </a:srgbClr>
          </a:solidFill>
          <a:ln/>
        </p:spPr>
      </p:sp>
      <p:sp>
        <p:nvSpPr>
          <p:cNvPr id="13" name="Text 6"/>
          <p:cNvSpPr/>
          <p:nvPr/>
        </p:nvSpPr>
        <p:spPr>
          <a:xfrm>
            <a:off x="-586740" y="5541645"/>
            <a:ext cx="2335530" cy="2335530"/>
          </a:xfrm>
          <a:prstGeom prst="rect">
            <a:avLst/>
          </a:prstGeom>
          <a:noFill/>
          <a:ln/>
        </p:spPr>
        <p:txBody>
          <a:bodyPr wrap="square" lIns="45720" tIns="91440" rIns="91440" bIns="45720" rtlCol="0" anchor="ctr"/>
          <a:lstStyle/>
          <a:p>
            <a:pPr>
              <a:lnSpc>
                <a:spcPct val="100000"/>
              </a:lnSpc>
            </a:pPr>
            <a:endParaRPr lang="en-US" sz="1600" dirty="0"/>
          </a:p>
        </p:txBody>
      </p:sp>
      <p:pic>
        <p:nvPicPr>
          <p:cNvPr id="14" name="Image 5" descr="https://kimi-img.moonshot.cn/pub/slides/slides_tmpl/image/25-09-08-13:42:53-d2v6pndnfo2stf9dk5qg.png">    </p:cNvPr>
          <p:cNvPicPr>
            <a:picLocks noChangeAspect="1"/>
          </p:cNvPicPr>
          <p:nvPr/>
        </p:nvPicPr>
        <p:blipFill>
          <a:blip r:embed="rId6"/>
          <a:stretch>
            <a:fillRect/>
          </a:stretch>
        </p:blipFill>
        <p:spPr>
          <a:xfrm>
            <a:off x="11455400" y="5139055"/>
            <a:ext cx="628015" cy="182880"/>
          </a:xfrm>
          <a:prstGeom prst="rect">
            <a:avLst/>
          </a:prstGeom>
        </p:spPr>
      </p:pic>
      <p:sp>
        <p:nvSpPr>
          <p:cNvPr id="15" name="Text 7"/>
          <p:cNvSpPr/>
          <p:nvPr/>
        </p:nvSpPr>
        <p:spPr>
          <a:xfrm>
            <a:off x="1660525" y="1668145"/>
            <a:ext cx="1621155" cy="984885"/>
          </a:xfrm>
          <a:prstGeom prst="rect">
            <a:avLst/>
          </a:prstGeom>
          <a:noFill/>
          <a:ln/>
        </p:spPr>
        <p:txBody>
          <a:bodyPr wrap="square" lIns="91440" tIns="45720" rIns="91440" bIns="45720" rtlCol="0" anchor="ctr"/>
          <a:lstStyle/>
          <a:p>
            <a:pPr algn="ctr">
              <a:lnSpc>
                <a:spcPct val="100000"/>
              </a:lnSpc>
            </a:pPr>
            <a:r>
              <a:rPr lang="en-US" sz="9000" b="1" dirty="0">
                <a:solidFill>
                  <a:srgbClr val="2A59B8"/>
                </a:solidFill>
                <a:latin typeface="MiSans" pitchFamily="34" charset="0"/>
                <a:ea typeface="MiSans" pitchFamily="34" charset="-122"/>
                <a:cs typeface="MiSans" pitchFamily="34" charset="-120"/>
              </a:rPr>
              <a:t>01</a:t>
            </a:r>
            <a:endParaRPr lang="en-US" sz="1600" dirty="0"/>
          </a:p>
        </p:txBody>
      </p:sp>
      <p:sp>
        <p:nvSpPr>
          <p:cNvPr id="16" name="Text 8"/>
          <p:cNvSpPr/>
          <p:nvPr/>
        </p:nvSpPr>
        <p:spPr>
          <a:xfrm>
            <a:off x="1577975" y="2611755"/>
            <a:ext cx="1762125" cy="1338580"/>
          </a:xfrm>
          <a:prstGeom prst="rect">
            <a:avLst/>
          </a:prstGeom>
          <a:noFill/>
          <a:ln/>
        </p:spPr>
        <p:txBody>
          <a:bodyPr wrap="square" lIns="91440" tIns="45720" rIns="91440" bIns="45720" rtlCol="0" anchor="ctr"/>
          <a:lstStyle/>
          <a:p>
            <a:pPr algn="ctr">
              <a:lnSpc>
                <a:spcPct val="100000"/>
              </a:lnSpc>
            </a:pPr>
            <a:r>
              <a:rPr lang="en-US" sz="2000" b="1" dirty="0">
                <a:solidFill>
                  <a:srgbClr val="000000"/>
                </a:solidFill>
                <a:latin typeface="MiSans" pitchFamily="34" charset="0"/>
                <a:ea typeface="MiSans" pitchFamily="34" charset="-122"/>
                <a:cs typeface="MiSans" pitchFamily="34" charset="-120"/>
              </a:rPr>
              <a:t>准则革新浪潮</a:t>
            </a:r>
            <a:endParaRPr lang="en-US" sz="1600" dirty="0"/>
          </a:p>
        </p:txBody>
      </p:sp>
      <p:sp>
        <p:nvSpPr>
          <p:cNvPr id="17" name="Text 9"/>
          <p:cNvSpPr/>
          <p:nvPr/>
        </p:nvSpPr>
        <p:spPr>
          <a:xfrm>
            <a:off x="5209540" y="1668145"/>
            <a:ext cx="1621155" cy="984885"/>
          </a:xfrm>
          <a:prstGeom prst="rect">
            <a:avLst/>
          </a:prstGeom>
          <a:noFill/>
          <a:ln/>
        </p:spPr>
        <p:txBody>
          <a:bodyPr wrap="square" lIns="91440" tIns="45720" rIns="91440" bIns="45720" rtlCol="0" anchor="ctr"/>
          <a:lstStyle/>
          <a:p>
            <a:pPr algn="ctr">
              <a:lnSpc>
                <a:spcPct val="100000"/>
              </a:lnSpc>
            </a:pPr>
            <a:r>
              <a:rPr lang="en-US" sz="9000" b="1" dirty="0">
                <a:solidFill>
                  <a:srgbClr val="2A59B8"/>
                </a:solidFill>
                <a:latin typeface="MiSans" pitchFamily="34" charset="0"/>
                <a:ea typeface="MiSans" pitchFamily="34" charset="-122"/>
                <a:cs typeface="MiSans" pitchFamily="34" charset="-120"/>
              </a:rPr>
              <a:t>02</a:t>
            </a:r>
            <a:endParaRPr lang="en-US" sz="1600" dirty="0"/>
          </a:p>
        </p:txBody>
      </p:sp>
      <p:sp>
        <p:nvSpPr>
          <p:cNvPr id="18" name="Text 10"/>
          <p:cNvSpPr/>
          <p:nvPr/>
        </p:nvSpPr>
        <p:spPr>
          <a:xfrm>
            <a:off x="5069205" y="2611755"/>
            <a:ext cx="1762125" cy="1338580"/>
          </a:xfrm>
          <a:prstGeom prst="rect">
            <a:avLst/>
          </a:prstGeom>
          <a:noFill/>
          <a:ln/>
        </p:spPr>
        <p:txBody>
          <a:bodyPr wrap="square" lIns="91440" tIns="45720" rIns="91440" bIns="45720" rtlCol="0" anchor="ctr"/>
          <a:lstStyle/>
          <a:p>
            <a:pPr algn="ctr">
              <a:lnSpc>
                <a:spcPct val="100000"/>
              </a:lnSpc>
            </a:pPr>
            <a:r>
              <a:rPr lang="en-US" sz="2000" b="1" dirty="0">
                <a:solidFill>
                  <a:srgbClr val="000000"/>
                </a:solidFill>
                <a:latin typeface="MiSans" pitchFamily="34" charset="0"/>
                <a:ea typeface="MiSans" pitchFamily="34" charset="-122"/>
                <a:cs typeface="MiSans" pitchFamily="34" charset="-120"/>
              </a:rPr>
              <a:t>收入确认重构</a:t>
            </a:r>
            <a:endParaRPr lang="en-US" sz="1600" dirty="0"/>
          </a:p>
        </p:txBody>
      </p:sp>
      <p:sp>
        <p:nvSpPr>
          <p:cNvPr id="19" name="Text 11"/>
          <p:cNvSpPr/>
          <p:nvPr/>
        </p:nvSpPr>
        <p:spPr>
          <a:xfrm>
            <a:off x="8567420" y="1668145"/>
            <a:ext cx="1621155" cy="984885"/>
          </a:xfrm>
          <a:prstGeom prst="rect">
            <a:avLst/>
          </a:prstGeom>
          <a:noFill/>
          <a:ln/>
        </p:spPr>
        <p:txBody>
          <a:bodyPr wrap="square" lIns="91440" tIns="45720" rIns="91440" bIns="45720" rtlCol="0" anchor="ctr"/>
          <a:lstStyle/>
          <a:p>
            <a:pPr algn="ctr">
              <a:lnSpc>
                <a:spcPct val="100000"/>
              </a:lnSpc>
            </a:pPr>
            <a:r>
              <a:rPr lang="en-US" sz="9000" b="1" dirty="0">
                <a:solidFill>
                  <a:srgbClr val="2A59B8"/>
                </a:solidFill>
                <a:latin typeface="MiSans" pitchFamily="34" charset="0"/>
                <a:ea typeface="MiSans" pitchFamily="34" charset="-122"/>
                <a:cs typeface="MiSans" pitchFamily="34" charset="-120"/>
              </a:rPr>
              <a:t>03</a:t>
            </a:r>
            <a:endParaRPr lang="en-US" sz="1600" dirty="0"/>
          </a:p>
        </p:txBody>
      </p:sp>
      <p:sp>
        <p:nvSpPr>
          <p:cNvPr id="20" name="Text 12"/>
          <p:cNvSpPr/>
          <p:nvPr/>
        </p:nvSpPr>
        <p:spPr>
          <a:xfrm>
            <a:off x="8427085" y="2611755"/>
            <a:ext cx="1762125" cy="1338580"/>
          </a:xfrm>
          <a:prstGeom prst="rect">
            <a:avLst/>
          </a:prstGeom>
          <a:noFill/>
          <a:ln/>
        </p:spPr>
        <p:txBody>
          <a:bodyPr wrap="square" lIns="91440" tIns="45720" rIns="91440" bIns="45720" rtlCol="0" anchor="ctr"/>
          <a:lstStyle/>
          <a:p>
            <a:pPr algn="ctr">
              <a:lnSpc>
                <a:spcPct val="100000"/>
              </a:lnSpc>
            </a:pPr>
            <a:r>
              <a:rPr lang="en-US" sz="2000" b="1" dirty="0">
                <a:solidFill>
                  <a:srgbClr val="000000"/>
                </a:solidFill>
                <a:latin typeface="MiSans" pitchFamily="34" charset="0"/>
                <a:ea typeface="MiSans" pitchFamily="34" charset="-122"/>
                <a:cs typeface="MiSans" pitchFamily="34" charset="-120"/>
              </a:rPr>
              <a:t>负债计量升级</a:t>
            </a:r>
            <a:endParaRPr lang="en-US" sz="1600" dirty="0"/>
          </a:p>
        </p:txBody>
      </p:sp>
      <p:sp>
        <p:nvSpPr>
          <p:cNvPr id="21" name="Text 13"/>
          <p:cNvSpPr/>
          <p:nvPr/>
        </p:nvSpPr>
        <p:spPr>
          <a:xfrm>
            <a:off x="1657350" y="3783965"/>
            <a:ext cx="1621155" cy="984885"/>
          </a:xfrm>
          <a:prstGeom prst="rect">
            <a:avLst/>
          </a:prstGeom>
          <a:noFill/>
          <a:ln/>
        </p:spPr>
        <p:txBody>
          <a:bodyPr wrap="square" lIns="91440" tIns="45720" rIns="91440" bIns="45720" rtlCol="0" anchor="ctr"/>
          <a:lstStyle/>
          <a:p>
            <a:pPr algn="ctr">
              <a:lnSpc>
                <a:spcPct val="100000"/>
              </a:lnSpc>
            </a:pPr>
            <a:r>
              <a:rPr lang="en-US" sz="9000" b="1" dirty="0">
                <a:solidFill>
                  <a:srgbClr val="2A59B8"/>
                </a:solidFill>
                <a:latin typeface="MiSans" pitchFamily="34" charset="0"/>
                <a:ea typeface="MiSans" pitchFamily="34" charset="-122"/>
                <a:cs typeface="MiSans" pitchFamily="34" charset="-120"/>
              </a:rPr>
              <a:t>04</a:t>
            </a:r>
            <a:endParaRPr lang="en-US" sz="1600" dirty="0"/>
          </a:p>
        </p:txBody>
      </p:sp>
      <p:sp>
        <p:nvSpPr>
          <p:cNvPr id="22" name="Text 14"/>
          <p:cNvSpPr/>
          <p:nvPr/>
        </p:nvSpPr>
        <p:spPr>
          <a:xfrm>
            <a:off x="1574800" y="4727575"/>
            <a:ext cx="1762125" cy="1338580"/>
          </a:xfrm>
          <a:prstGeom prst="rect">
            <a:avLst/>
          </a:prstGeom>
          <a:noFill/>
          <a:ln/>
        </p:spPr>
        <p:txBody>
          <a:bodyPr wrap="square" lIns="91440" tIns="45720" rIns="91440" bIns="45720" rtlCol="0" anchor="ctr"/>
          <a:lstStyle/>
          <a:p>
            <a:pPr algn="ctr">
              <a:lnSpc>
                <a:spcPct val="100000"/>
              </a:lnSpc>
            </a:pPr>
            <a:r>
              <a:rPr lang="en-US" sz="2000" b="1" dirty="0">
                <a:solidFill>
                  <a:srgbClr val="000000"/>
                </a:solidFill>
                <a:latin typeface="MiSans" pitchFamily="34" charset="0"/>
                <a:ea typeface="MiSans" pitchFamily="34" charset="-122"/>
                <a:cs typeface="MiSans" pitchFamily="34" charset="-120"/>
              </a:rPr>
              <a:t>利润结构重塑</a:t>
            </a:r>
            <a:endParaRPr lang="en-US" sz="1600" dirty="0"/>
          </a:p>
        </p:txBody>
      </p:sp>
      <p:sp>
        <p:nvSpPr>
          <p:cNvPr id="23" name="Text 15"/>
          <p:cNvSpPr/>
          <p:nvPr/>
        </p:nvSpPr>
        <p:spPr>
          <a:xfrm>
            <a:off x="5206365" y="3783965"/>
            <a:ext cx="1621155" cy="984885"/>
          </a:xfrm>
          <a:prstGeom prst="rect">
            <a:avLst/>
          </a:prstGeom>
          <a:noFill/>
          <a:ln/>
        </p:spPr>
        <p:txBody>
          <a:bodyPr wrap="square" lIns="91440" tIns="45720" rIns="91440" bIns="45720" rtlCol="0" anchor="ctr"/>
          <a:lstStyle/>
          <a:p>
            <a:pPr algn="ctr">
              <a:lnSpc>
                <a:spcPct val="100000"/>
              </a:lnSpc>
            </a:pPr>
            <a:r>
              <a:rPr lang="en-US" sz="9000" b="1" dirty="0">
                <a:solidFill>
                  <a:srgbClr val="2A59B8"/>
                </a:solidFill>
                <a:latin typeface="MiSans" pitchFamily="34" charset="0"/>
                <a:ea typeface="MiSans" pitchFamily="34" charset="-122"/>
                <a:cs typeface="MiSans" pitchFamily="34" charset="-120"/>
              </a:rPr>
              <a:t>05</a:t>
            </a:r>
            <a:endParaRPr lang="en-US" sz="1600" dirty="0"/>
          </a:p>
        </p:txBody>
      </p:sp>
      <p:sp>
        <p:nvSpPr>
          <p:cNvPr id="24" name="Text 16"/>
          <p:cNvSpPr/>
          <p:nvPr/>
        </p:nvSpPr>
        <p:spPr>
          <a:xfrm>
            <a:off x="5066030" y="4727575"/>
            <a:ext cx="1762125" cy="1338580"/>
          </a:xfrm>
          <a:prstGeom prst="rect">
            <a:avLst/>
          </a:prstGeom>
          <a:noFill/>
          <a:ln/>
        </p:spPr>
        <p:txBody>
          <a:bodyPr wrap="square" lIns="91440" tIns="45720" rIns="91440" bIns="45720" rtlCol="0" anchor="ctr"/>
          <a:lstStyle/>
          <a:p>
            <a:pPr algn="ctr">
              <a:lnSpc>
                <a:spcPct val="100000"/>
              </a:lnSpc>
            </a:pPr>
            <a:r>
              <a:rPr lang="en-US" sz="2000" b="1" dirty="0">
                <a:solidFill>
                  <a:srgbClr val="000000"/>
                </a:solidFill>
                <a:latin typeface="MiSans" pitchFamily="34" charset="0"/>
                <a:ea typeface="MiSans" pitchFamily="34" charset="-122"/>
                <a:cs typeface="MiSans" pitchFamily="34" charset="-120"/>
              </a:rPr>
              <a:t>关账与系统挑战</a:t>
            </a:r>
            <a:endParaRPr lang="en-US" sz="1600" dirty="0"/>
          </a:p>
        </p:txBody>
      </p:sp>
      <p:sp>
        <p:nvSpPr>
          <p:cNvPr id="25" name="Text 17"/>
          <p:cNvSpPr/>
          <p:nvPr/>
        </p:nvSpPr>
        <p:spPr>
          <a:xfrm>
            <a:off x="8564245" y="3783965"/>
            <a:ext cx="1621155" cy="984885"/>
          </a:xfrm>
          <a:prstGeom prst="rect">
            <a:avLst/>
          </a:prstGeom>
          <a:noFill/>
          <a:ln/>
        </p:spPr>
        <p:txBody>
          <a:bodyPr wrap="square" lIns="91440" tIns="45720" rIns="91440" bIns="45720" rtlCol="0" anchor="ctr"/>
          <a:lstStyle/>
          <a:p>
            <a:pPr algn="ctr">
              <a:lnSpc>
                <a:spcPct val="100000"/>
              </a:lnSpc>
            </a:pPr>
            <a:r>
              <a:rPr lang="en-US" sz="9000" b="1" dirty="0">
                <a:solidFill>
                  <a:srgbClr val="2A59B8"/>
                </a:solidFill>
                <a:latin typeface="MiSans" pitchFamily="34" charset="0"/>
                <a:ea typeface="MiSans" pitchFamily="34" charset="-122"/>
                <a:cs typeface="MiSans" pitchFamily="34" charset="-120"/>
              </a:rPr>
              <a:t>06</a:t>
            </a:r>
            <a:endParaRPr lang="en-US" sz="1600" dirty="0"/>
          </a:p>
        </p:txBody>
      </p:sp>
      <p:sp>
        <p:nvSpPr>
          <p:cNvPr id="26" name="Text 18"/>
          <p:cNvSpPr/>
          <p:nvPr/>
        </p:nvSpPr>
        <p:spPr>
          <a:xfrm>
            <a:off x="8423910" y="4727575"/>
            <a:ext cx="1762125" cy="1338580"/>
          </a:xfrm>
          <a:prstGeom prst="rect">
            <a:avLst/>
          </a:prstGeom>
          <a:noFill/>
          <a:ln/>
        </p:spPr>
        <p:txBody>
          <a:bodyPr wrap="square" lIns="91440" tIns="45720" rIns="91440" bIns="45720" rtlCol="0" anchor="ctr"/>
          <a:lstStyle/>
          <a:p>
            <a:pPr algn="ctr">
              <a:lnSpc>
                <a:spcPct val="100000"/>
              </a:lnSpc>
            </a:pPr>
            <a:r>
              <a:rPr lang="en-US" sz="2000" b="1" dirty="0">
                <a:solidFill>
                  <a:srgbClr val="000000"/>
                </a:solidFill>
                <a:latin typeface="MiSans" pitchFamily="34" charset="0"/>
                <a:ea typeface="MiSans" pitchFamily="34" charset="-122"/>
                <a:cs typeface="MiSans" pitchFamily="34" charset="-120"/>
              </a:rPr>
              <a:t>应对策略与展望</a:t>
            </a:r>
            <a:endParaRPr lang="en-US" sz="1600" dirty="0"/>
          </a:p>
        </p:txBody>
      </p:sp>
    </p:spTree>
  </p:cSld>
  <p:clrMapOvr>
    <a:masterClrMapping/>
  </p:clrMapOvr>
  <p:transition>
    <p:fade/>
    <p:spd val="med"/>
  </p:transition>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512445" y="1264285"/>
            <a:ext cx="10899775" cy="0"/>
          </a:xfrm>
          <a:prstGeom prst="line">
            <a:avLst/>
          </a:prstGeom>
          <a:noFill/>
          <a:ln w="28575">
            <a:solidFill>
              <a:srgbClr val="2A59B8"/>
            </a:solidFill>
            <a:prstDash val="solid"/>
            <a:headEnd type="none"/>
            <a:tailEnd type="none"/>
          </a:ln>
        </p:spPr>
      </p:sp>
      <p:pic>
        <p:nvPicPr>
          <p:cNvPr id="3" name="Image 0" descr="https://kimi-img.moonshot.cn/pub/slides/slides_tmpl/image/25-09-08-13:42:54-d2v6pnlnfo2stf9dk680.png">    </p:cNvPr>
          <p:cNvPicPr>
            <a:picLocks noChangeAspect="1"/>
          </p:cNvPicPr>
          <p:nvPr/>
        </p:nvPicPr>
        <p:blipFill>
          <a:blip r:embed="rId1"/>
          <a:stretch>
            <a:fillRect/>
          </a:stretch>
        </p:blipFill>
        <p:spPr>
          <a:xfrm>
            <a:off x="1021080" y="1923415"/>
            <a:ext cx="4633595" cy="551815"/>
          </a:xfrm>
          <a:prstGeom prst="rect">
            <a:avLst/>
          </a:prstGeom>
        </p:spPr>
      </p:pic>
      <p:sp>
        <p:nvSpPr>
          <p:cNvPr id="4" name="Text 1"/>
          <p:cNvSpPr/>
          <p:nvPr/>
        </p:nvSpPr>
        <p:spPr>
          <a:xfrm>
            <a:off x="789940" y="435610"/>
            <a:ext cx="6780530" cy="622935"/>
          </a:xfrm>
          <a:prstGeom prst="rect">
            <a:avLst/>
          </a:prstGeom>
          <a:noFill/>
          <a:ln/>
        </p:spPr>
        <p:txBody>
          <a:bodyPr wrap="square" lIns="91440" tIns="45720" rIns="91440" bIns="45720" rtlCol="0" anchor="ctr"/>
          <a:lstStyle/>
          <a:p>
            <a:pPr>
              <a:lnSpc>
                <a:spcPct val="100000"/>
              </a:lnSpc>
            </a:pPr>
            <a:r>
              <a:rPr lang="en-US" sz="2800" b="1" dirty="0">
                <a:solidFill>
                  <a:srgbClr val="000000"/>
                </a:solidFill>
                <a:latin typeface="MiSans" pitchFamily="34" charset="0"/>
                <a:ea typeface="MiSans" pitchFamily="34" charset="-122"/>
                <a:cs typeface="MiSans" pitchFamily="34" charset="-120"/>
              </a:rPr>
              <a:t>从合规到赋能的未来财务</a:t>
            </a:r>
            <a:endParaRPr lang="en-US" sz="1600" dirty="0"/>
          </a:p>
        </p:txBody>
      </p:sp>
      <p:pic>
        <p:nvPicPr>
          <p:cNvPr id="5" name="Image 1" descr="https://kimi-img.moonshot.cn/pub/slides/slides_tmpl/image/25-09-08-13:42:54-d2v6pnlnfo2stf9dk680.png">    </p:cNvPr>
          <p:cNvPicPr>
            <a:picLocks noChangeAspect="1"/>
          </p:cNvPicPr>
          <p:nvPr/>
        </p:nvPicPr>
        <p:blipFill>
          <a:blip r:embed="rId2"/>
          <a:stretch>
            <a:fillRect/>
          </a:stretch>
        </p:blipFill>
        <p:spPr>
          <a:xfrm>
            <a:off x="1021080" y="3970655"/>
            <a:ext cx="4633595" cy="551815"/>
          </a:xfrm>
          <a:prstGeom prst="rect">
            <a:avLst/>
          </a:prstGeom>
        </p:spPr>
      </p:pic>
      <p:sp>
        <p:nvSpPr>
          <p:cNvPr id="6" name="Shape 2"/>
          <p:cNvSpPr/>
          <p:nvPr/>
        </p:nvSpPr>
        <p:spPr>
          <a:xfrm>
            <a:off x="512445" y="1923415"/>
            <a:ext cx="306070" cy="3827145"/>
          </a:xfrm>
          <a:prstGeom prst="rect">
            <a:avLst/>
          </a:prstGeom>
          <a:solidFill>
            <a:srgbClr val="3365D6"/>
          </a:solidFill>
          <a:ln/>
        </p:spPr>
      </p:sp>
      <p:sp>
        <p:nvSpPr>
          <p:cNvPr id="7" name="Text 3"/>
          <p:cNvSpPr/>
          <p:nvPr/>
        </p:nvSpPr>
        <p:spPr>
          <a:xfrm>
            <a:off x="512445" y="1923415"/>
            <a:ext cx="306070" cy="3827145"/>
          </a:xfrm>
          <a:prstGeom prst="rect">
            <a:avLst/>
          </a:prstGeom>
          <a:noFill/>
          <a:ln/>
        </p:spPr>
        <p:txBody>
          <a:bodyPr wrap="square" lIns="45720" tIns="91440" rIns="91440" bIns="45720" rtlCol="0" anchor="ctr"/>
          <a:lstStyle/>
          <a:p>
            <a:pPr>
              <a:lnSpc>
                <a:spcPct val="100000"/>
              </a:lnSpc>
            </a:pPr>
            <a:endParaRPr lang="en-US" sz="1600" dirty="0"/>
          </a:p>
        </p:txBody>
      </p:sp>
      <p:pic>
        <p:nvPicPr>
          <p:cNvPr id="8" name="Image 2" descr="https://kimi-img.moonshot.cn/pub/slides/slides_tmpl/image/25-09-08-13:42:54-d2v6pnlnfo2stf9dk68g.jpeg">    </p:cNvPr>
          <p:cNvPicPr>
            <a:picLocks noChangeAspect="1"/>
          </p:cNvPicPr>
          <p:nvPr/>
        </p:nvPicPr>
        <p:blipFill>
          <a:blip r:embed="rId3"/>
          <a:srcRect l="0" r="0" t="76" b="0"/>
          <a:stretch/>
        </p:blipFill>
        <p:spPr>
          <a:xfrm>
            <a:off x="6978015" y="0"/>
            <a:ext cx="5213985" cy="6858000"/>
          </a:xfrm>
          <a:prstGeom prst="rect">
            <a:avLst/>
          </a:prstGeom>
        </p:spPr>
      </p:pic>
      <p:sp>
        <p:nvSpPr>
          <p:cNvPr id="9" name="Shape 4"/>
          <p:cNvSpPr/>
          <p:nvPr/>
        </p:nvSpPr>
        <p:spPr>
          <a:xfrm flipH="1" flipV="1">
            <a:off x="11056781" y="0"/>
            <a:ext cx="1135219" cy="1058229"/>
          </a:xfrm>
          <a:custGeom>
            <a:avLst/>
            <a:gdLst/>
            <a:ahLst/>
            <a:cxnLst/>
            <a:rect l="l" t="t" r="r" b="b"/>
            <a:pathLst>
              <a:path w="1135219" h="1058229">
                <a:moveTo>
                  <a:pt x="1135219" y="1046802"/>
                </a:moveTo>
                <a:cubicBezTo>
                  <a:pt x="586022" y="1056325"/>
                  <a:pt x="55237" y="468490"/>
                  <a:pt x="0" y="0"/>
                </a:cubicBezTo>
                <a:lnTo>
                  <a:pt x="0" y="1058229"/>
                </a:lnTo>
                <a:lnTo>
                  <a:pt x="1017761" y="1058229"/>
                </a:lnTo>
                <a:cubicBezTo>
                  <a:pt x="1057760" y="1051246"/>
                  <a:pt x="1097124" y="1047437"/>
                  <a:pt x="1135219" y="1046802"/>
                </a:cubicBezTo>
                <a:close/>
              </a:path>
            </a:pathLst>
          </a:custGeom>
          <a:solidFill>
            <a:srgbClr val="2A59B8"/>
          </a:solidFill>
          <a:ln/>
        </p:spPr>
      </p:sp>
      <p:sp>
        <p:nvSpPr>
          <p:cNvPr id="10" name="Text 5"/>
          <p:cNvSpPr/>
          <p:nvPr/>
        </p:nvSpPr>
        <p:spPr>
          <a:xfrm>
            <a:off x="11056781" y="0"/>
            <a:ext cx="1135219" cy="1058229"/>
          </a:xfrm>
          <a:prstGeom prst="rect">
            <a:avLst/>
          </a:prstGeom>
          <a:noFill/>
          <a:ln/>
        </p:spPr>
        <p:txBody>
          <a:bodyPr wrap="square" lIns="45720" tIns="91440" rIns="91440" bIns="45720" rtlCol="0" anchor="ctr"/>
          <a:lstStyle/>
          <a:p>
            <a:pPr>
              <a:lnSpc>
                <a:spcPct val="100000"/>
              </a:lnSpc>
            </a:pPr>
            <a:endParaRPr lang="en-US" sz="1600" dirty="0"/>
          </a:p>
        </p:txBody>
      </p:sp>
      <p:pic>
        <p:nvPicPr>
          <p:cNvPr id="11" name="Image 3" descr="https://kimi-img.moonshot.cn/pub/slides/slides_tmpl/image/25-09-08-13:42:54-d2v6pnlnfo2stf9dk66g.png">    </p:cNvPr>
          <p:cNvPicPr>
            <a:picLocks noChangeAspect="1"/>
          </p:cNvPicPr>
          <p:nvPr/>
        </p:nvPicPr>
        <p:blipFill>
          <a:blip r:embed="rId4"/>
          <a:stretch>
            <a:fillRect/>
          </a:stretch>
        </p:blipFill>
        <p:spPr>
          <a:xfrm>
            <a:off x="789940" y="6332855"/>
            <a:ext cx="762000" cy="298450"/>
          </a:xfrm>
          <a:prstGeom prst="rect">
            <a:avLst/>
          </a:prstGeom>
        </p:spPr>
      </p:pic>
      <p:pic>
        <p:nvPicPr>
          <p:cNvPr id="12" name="Image 4" descr="https://kimi-img.moonshot.cn/pub/slides/slides_tmpl/image/25-09-08-13:42:53-d2v6pndnfo2stf9dk5vg.png">    </p:cNvPr>
          <p:cNvPicPr>
            <a:picLocks noChangeAspect="1"/>
          </p:cNvPicPr>
          <p:nvPr/>
        </p:nvPicPr>
        <p:blipFill>
          <a:blip r:embed="rId5"/>
          <a:stretch>
            <a:fillRect/>
          </a:stretch>
        </p:blipFill>
        <p:spPr>
          <a:xfrm rot="16200000">
            <a:off x="6462395" y="6175375"/>
            <a:ext cx="361950" cy="411480"/>
          </a:xfrm>
          <a:prstGeom prst="rect">
            <a:avLst/>
          </a:prstGeom>
        </p:spPr>
      </p:pic>
      <p:sp>
        <p:nvSpPr>
          <p:cNvPr id="13" name="Text 6"/>
          <p:cNvSpPr/>
          <p:nvPr/>
        </p:nvSpPr>
        <p:spPr>
          <a:xfrm>
            <a:off x="1108710" y="1884680"/>
            <a:ext cx="4449445" cy="622935"/>
          </a:xfrm>
          <a:prstGeom prst="rect">
            <a:avLst/>
          </a:prstGeom>
          <a:noFill/>
          <a:ln/>
        </p:spPr>
        <p:txBody>
          <a:bodyPr wrap="square" lIns="91440" tIns="45720" rIns="91440" bIns="45720" rtlCol="0" anchor="ctr"/>
          <a:lstStyle/>
          <a:p>
            <a:pPr>
              <a:lnSpc>
                <a:spcPct val="100000"/>
              </a:lnSpc>
            </a:pPr>
            <a:r>
              <a:rPr lang="en-US" sz="2000" b="1" dirty="0">
                <a:solidFill>
                  <a:srgbClr val="FFFFFF"/>
                </a:solidFill>
                <a:latin typeface="MiSans" pitchFamily="34" charset="0"/>
                <a:ea typeface="MiSans" pitchFamily="34" charset="-122"/>
                <a:cs typeface="MiSans" pitchFamily="34" charset="-120"/>
              </a:rPr>
              <a:t>赋能经营</a:t>
            </a:r>
            <a:endParaRPr lang="en-US" sz="1600" dirty="0"/>
          </a:p>
        </p:txBody>
      </p:sp>
      <p:sp>
        <p:nvSpPr>
          <p:cNvPr id="14" name="Text 7"/>
          <p:cNvSpPr/>
          <p:nvPr/>
        </p:nvSpPr>
        <p:spPr>
          <a:xfrm>
            <a:off x="896620" y="2418080"/>
            <a:ext cx="5130165" cy="1513840"/>
          </a:xfrm>
          <a:prstGeom prst="rect">
            <a:avLst/>
          </a:prstGeom>
          <a:noFill/>
          <a:ln/>
        </p:spPr>
        <p:txBody>
          <a:bodyPr wrap="square" lIns="91440" tIns="45720" rIns="91440" bIns="45720" rtlCol="0" anchor="t"/>
          <a:lstStyle/>
          <a:p>
            <a:pPr algn="just">
              <a:lnSpc>
                <a:spcPct val="150000"/>
              </a:lnSpc>
            </a:pPr>
            <a:r>
              <a:rPr lang="en-US" sz="1400" dirty="0">
                <a:solidFill>
                  <a:srgbClr val="000000"/>
                </a:solidFill>
                <a:latin typeface="MiSans" pitchFamily="34" charset="0"/>
                <a:ea typeface="MiSans" pitchFamily="34" charset="-122"/>
                <a:cs typeface="MiSans" pitchFamily="34" charset="-120"/>
              </a:rPr>
              <a:t>将保单组盈利曲线与渠道费用、客户生命周期价值结合，动态调整佣金政策，为产品迭代、风险选择、资本配置提供量化依据。</a:t>
            </a:r>
            <a:endParaRPr lang="en-US" sz="1600" dirty="0"/>
          </a:p>
        </p:txBody>
      </p:sp>
      <p:sp>
        <p:nvSpPr>
          <p:cNvPr id="15" name="Text 8"/>
          <p:cNvSpPr/>
          <p:nvPr/>
        </p:nvSpPr>
        <p:spPr>
          <a:xfrm>
            <a:off x="1108710" y="3931920"/>
            <a:ext cx="4449445" cy="622935"/>
          </a:xfrm>
          <a:prstGeom prst="rect">
            <a:avLst/>
          </a:prstGeom>
          <a:noFill/>
          <a:ln/>
        </p:spPr>
        <p:txBody>
          <a:bodyPr wrap="square" lIns="91440" tIns="45720" rIns="91440" bIns="45720" rtlCol="0" anchor="ctr"/>
          <a:lstStyle/>
          <a:p>
            <a:pPr>
              <a:lnSpc>
                <a:spcPct val="100000"/>
              </a:lnSpc>
            </a:pPr>
            <a:r>
              <a:rPr lang="en-US" sz="2000" b="1" dirty="0">
                <a:solidFill>
                  <a:srgbClr val="FFFFFF"/>
                </a:solidFill>
                <a:latin typeface="MiSans" pitchFamily="34" charset="0"/>
                <a:ea typeface="MiSans" pitchFamily="34" charset="-122"/>
                <a:cs typeface="MiSans" pitchFamily="34" charset="-120"/>
              </a:rPr>
              <a:t>价值引领</a:t>
            </a:r>
            <a:endParaRPr lang="en-US" sz="1600" dirty="0"/>
          </a:p>
        </p:txBody>
      </p:sp>
      <p:sp>
        <p:nvSpPr>
          <p:cNvPr id="16" name="Text 9"/>
          <p:cNvSpPr/>
          <p:nvPr/>
        </p:nvSpPr>
        <p:spPr>
          <a:xfrm>
            <a:off x="896620" y="4465320"/>
            <a:ext cx="5130165" cy="1513840"/>
          </a:xfrm>
          <a:prstGeom prst="rect">
            <a:avLst/>
          </a:prstGeom>
          <a:noFill/>
          <a:ln/>
        </p:spPr>
        <p:txBody>
          <a:bodyPr wrap="square" lIns="91440" tIns="45720" rIns="91440" bIns="45720" rtlCol="0" anchor="t"/>
          <a:lstStyle/>
          <a:p>
            <a:pPr algn="just">
              <a:lnSpc>
                <a:spcPct val="150000"/>
              </a:lnSpc>
            </a:pPr>
            <a:r>
              <a:rPr lang="en-US" sz="1400" dirty="0">
                <a:solidFill>
                  <a:srgbClr val="000000"/>
                </a:solidFill>
                <a:latin typeface="MiSans" pitchFamily="34" charset="0"/>
                <a:ea typeface="MiSans" pitchFamily="34" charset="-122"/>
                <a:cs typeface="MiSans" pitchFamily="34" charset="-120"/>
              </a:rPr>
              <a:t>财务部门通过构建准则数据资产库，从准则跟随者转变为价值引领者，助力公司在费率战尾声阶段建立长期竞争优势。</a:t>
            </a:r>
            <a:endParaRPr lang="en-US" sz="1600" dirty="0"/>
          </a:p>
        </p:txBody>
      </p:sp>
    </p:spTree>
  </p:cSld>
  <p:clrMapOvr>
    <a:masterClrMapping/>
  </p:clrMapOvr>
  <p:transition>
    <p:fade/>
    <p:spd val="med"/>
  </p:transition>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pic>
        <p:nvPicPr>
          <p:cNvPr id="2" name="Image 0" descr="https://kimi-img.moonshot.cn/pub/slides/slides_tmpl/image/25-09-08-13:42:56-d2v6po5nfo2stf9dk740.png">    </p:cNvPr>
          <p:cNvPicPr>
            <a:picLocks noChangeAspect="1"/>
          </p:cNvPicPr>
          <p:nvPr/>
        </p:nvPicPr>
        <p:blipFill>
          <a:blip r:embed="rId2"/>
          <a:stretch>
            <a:fillRect/>
          </a:stretch>
        </p:blipFill>
        <p:spPr>
          <a:xfrm>
            <a:off x="4591050" y="939800"/>
            <a:ext cx="7175500" cy="4978400"/>
          </a:xfrm>
          <a:prstGeom prst="rect">
            <a:avLst/>
          </a:prstGeom>
        </p:spPr>
      </p:pic>
      <p:pic>
        <p:nvPicPr>
          <p:cNvPr id="3" name="Image 1" descr="https://kimi-img.moonshot.cn/pub/slides/slides_tmpl/image/25-09-08-13:42:56-d2v6po5nfo2stf9dk73g.png">    </p:cNvPr>
          <p:cNvPicPr>
            <a:picLocks noChangeAspect="1"/>
          </p:cNvPicPr>
          <p:nvPr/>
        </p:nvPicPr>
        <p:blipFill>
          <a:blip r:embed="rId3"/>
          <a:stretch>
            <a:fillRect/>
          </a:stretch>
        </p:blipFill>
        <p:spPr>
          <a:xfrm>
            <a:off x="7681595" y="3017520"/>
            <a:ext cx="4368800" cy="3149600"/>
          </a:xfrm>
          <a:prstGeom prst="rect">
            <a:avLst/>
          </a:prstGeom>
        </p:spPr>
      </p:pic>
      <p:pic>
        <p:nvPicPr>
          <p:cNvPr id="4" name="Image 2" descr="https://kimi-img.moonshot.cn/pub/slides/slides_tmpl/image/25-09-08-13:42:56-d2v6po5nfo2stf9dk760.png">    </p:cNvPr>
          <p:cNvPicPr>
            <a:picLocks noChangeAspect="1"/>
          </p:cNvPicPr>
          <p:nvPr/>
        </p:nvPicPr>
        <p:blipFill>
          <a:blip r:embed="rId4"/>
          <a:stretch>
            <a:fillRect/>
          </a:stretch>
        </p:blipFill>
        <p:spPr>
          <a:xfrm>
            <a:off x="8837930" y="4909820"/>
            <a:ext cx="2532380" cy="426720"/>
          </a:xfrm>
          <a:prstGeom prst="rect">
            <a:avLst/>
          </a:prstGeom>
        </p:spPr>
      </p:pic>
      <p:pic>
        <p:nvPicPr>
          <p:cNvPr id="5" name="Image 3" descr="https://kimi-img.moonshot.cn/pub/slides/slides_tmpl/image/25-09-08-13:42:56-d2v6po5nfo2stf9dk76g.png">    </p:cNvPr>
          <p:cNvPicPr>
            <a:picLocks noChangeAspect="1"/>
          </p:cNvPicPr>
          <p:nvPr/>
        </p:nvPicPr>
        <p:blipFill>
          <a:blip r:embed="rId5"/>
          <a:stretch>
            <a:fillRect/>
          </a:stretch>
        </p:blipFill>
        <p:spPr>
          <a:xfrm rot="11520000">
            <a:off x="10471785" y="-925195"/>
            <a:ext cx="2444750" cy="2444750"/>
          </a:xfrm>
          <a:prstGeom prst="rect">
            <a:avLst/>
          </a:prstGeom>
        </p:spPr>
      </p:pic>
      <p:sp>
        <p:nvSpPr>
          <p:cNvPr id="6" name="Text 0"/>
          <p:cNvSpPr/>
          <p:nvPr/>
        </p:nvSpPr>
        <p:spPr>
          <a:xfrm>
            <a:off x="878840" y="1196975"/>
            <a:ext cx="10705465" cy="659765"/>
          </a:xfrm>
          <a:prstGeom prst="rect">
            <a:avLst/>
          </a:prstGeom>
          <a:noFill/>
          <a:ln/>
        </p:spPr>
        <p:txBody>
          <a:bodyPr wrap="square" lIns="91440" tIns="45720" rIns="91440" bIns="45720" rtlCol="0" anchor="t"/>
          <a:lstStyle/>
          <a:p>
            <a:pPr algn="r">
              <a:lnSpc>
                <a:spcPct val="100000"/>
              </a:lnSpc>
            </a:pPr>
            <a:r>
              <a:rPr lang="en-US" sz="3000" b="1" dirty="0">
                <a:solidFill>
                  <a:srgbClr val="FFFFFF"/>
                </a:solidFill>
                <a:latin typeface="MiSans" pitchFamily="34" charset="0"/>
                <a:ea typeface="MiSans" pitchFamily="34" charset="-122"/>
                <a:cs typeface="MiSans" pitchFamily="34" charset="-120"/>
              </a:rPr>
              <a:t>2025/08/05</a:t>
            </a:r>
            <a:endParaRPr lang="en-US" sz="1600" dirty="0"/>
          </a:p>
        </p:txBody>
      </p:sp>
      <p:sp>
        <p:nvSpPr>
          <p:cNvPr id="7" name="Shape 1"/>
          <p:cNvSpPr/>
          <p:nvPr/>
        </p:nvSpPr>
        <p:spPr>
          <a:xfrm flipH="1">
            <a:off x="4814570" y="3940175"/>
            <a:ext cx="6555740" cy="0"/>
          </a:xfrm>
          <a:prstGeom prst="line">
            <a:avLst/>
          </a:prstGeom>
          <a:noFill/>
          <a:ln w="38100">
            <a:solidFill>
              <a:srgbClr val="FAFAFA"/>
            </a:solidFill>
            <a:prstDash val="solid"/>
            <a:headEnd type="none"/>
            <a:tailEnd type="none"/>
          </a:ln>
        </p:spPr>
      </p:sp>
      <p:sp>
        <p:nvSpPr>
          <p:cNvPr id="8" name="Text 2"/>
          <p:cNvSpPr/>
          <p:nvPr/>
        </p:nvSpPr>
        <p:spPr>
          <a:xfrm>
            <a:off x="8838565" y="4906645"/>
            <a:ext cx="2531745" cy="429895"/>
          </a:xfrm>
          <a:prstGeom prst="rect">
            <a:avLst/>
          </a:prstGeom>
          <a:noFill/>
          <a:ln/>
        </p:spPr>
        <p:txBody>
          <a:bodyPr wrap="square" lIns="91440" tIns="45720" rIns="91440" bIns="45720" rtlCol="0" anchor="t"/>
          <a:lstStyle/>
          <a:p>
            <a:pPr algn="ctr">
              <a:lnSpc>
                <a:spcPct val="100000"/>
              </a:lnSpc>
            </a:pPr>
            <a:r>
              <a:rPr lang="en-US" sz="2200" b="1" dirty="0">
                <a:solidFill>
                  <a:srgbClr val="FFFFFF"/>
                </a:solidFill>
                <a:latin typeface="MiSans" pitchFamily="34" charset="0"/>
                <a:ea typeface="MiSans" pitchFamily="34" charset="-122"/>
                <a:cs typeface="MiSans" pitchFamily="34" charset="-120"/>
              </a:rPr>
              <a:t>汇报人：Kimi AI</a:t>
            </a:r>
            <a:endParaRPr lang="en-US" sz="1600" dirty="0"/>
          </a:p>
        </p:txBody>
      </p:sp>
      <p:sp>
        <p:nvSpPr>
          <p:cNvPr id="9" name="Text 3"/>
          <p:cNvSpPr/>
          <p:nvPr/>
        </p:nvSpPr>
        <p:spPr>
          <a:xfrm>
            <a:off x="4965065" y="1872615"/>
            <a:ext cx="6619240" cy="2326005"/>
          </a:xfrm>
          <a:prstGeom prst="rect">
            <a:avLst/>
          </a:prstGeom>
          <a:noFill/>
          <a:ln/>
        </p:spPr>
        <p:txBody>
          <a:bodyPr wrap="square" lIns="91440" tIns="45720" rIns="91440" bIns="45720" rtlCol="0" anchor="t"/>
          <a:lstStyle/>
          <a:p>
            <a:pPr algn="r">
              <a:lnSpc>
                <a:spcPct val="100000"/>
              </a:lnSpc>
            </a:pPr>
            <a:r>
              <a:rPr lang="en-US" sz="6000" dirty="0">
                <a:solidFill>
                  <a:srgbClr val="FFFFFF"/>
                </a:solidFill>
                <a:latin typeface="MiSans" pitchFamily="34" charset="0"/>
                <a:ea typeface="MiSans" pitchFamily="34" charset="-122"/>
                <a:cs typeface="MiSans" pitchFamily="34" charset="-120"/>
              </a:rPr>
              <a:t>感谢您的观看</a:t>
            </a:r>
            <a:endParaRPr lang="en-US" sz="1600" dirty="0"/>
          </a:p>
          <a:p>
            <a:pPr algn="r">
              <a:lnSpc>
                <a:spcPct val="100000"/>
              </a:lnSpc>
            </a:pPr>
            <a:r>
              <a:rPr lang="en-US" sz="8000" dirty="0">
                <a:solidFill>
                  <a:srgbClr val="FFFFFF"/>
                </a:solidFill>
                <a:latin typeface="MiSans" pitchFamily="34" charset="0"/>
                <a:ea typeface="MiSans" pitchFamily="34" charset="-122"/>
                <a:cs typeface="MiSans" pitchFamily="34" charset="-120"/>
              </a:rPr>
              <a:t>THANKS</a:t>
            </a:r>
            <a:endParaRPr lang="en-US" sz="1600" dirty="0"/>
          </a:p>
        </p:txBody>
      </p:sp>
    </p:spTree>
  </p:cSld>
  <p:clrMapOvr>
    <a:masterClrMapping/>
  </p:clrMapOvr>
  <p:transition>
    <p:fade/>
    <p:spd val="med"/>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7940" y="5430520"/>
            <a:ext cx="12247880" cy="1427480"/>
          </a:xfrm>
          <a:prstGeom prst="rect">
            <a:avLst/>
          </a:prstGeom>
          <a:solidFill>
            <a:srgbClr val="FAFAFA">
              <a:alpha val="12941"/>
            </a:srgbClr>
          </a:solidFill>
          <a:ln/>
        </p:spPr>
      </p:sp>
      <p:sp>
        <p:nvSpPr>
          <p:cNvPr id="3" name="Text 1"/>
          <p:cNvSpPr/>
          <p:nvPr/>
        </p:nvSpPr>
        <p:spPr>
          <a:xfrm>
            <a:off x="-27940" y="5430520"/>
            <a:ext cx="12247880" cy="14274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2668905" y="1691640"/>
            <a:ext cx="6854190" cy="1567180"/>
          </a:xfrm>
          <a:prstGeom prst="rect">
            <a:avLst/>
          </a:prstGeom>
          <a:solidFill>
            <a:srgbClr val="000000">
              <a:alpha val="0"/>
            </a:srgbClr>
          </a:solidFill>
          <a:ln/>
        </p:spPr>
      </p:sp>
      <p:sp>
        <p:nvSpPr>
          <p:cNvPr id="5" name="Text 3"/>
          <p:cNvSpPr/>
          <p:nvPr/>
        </p:nvSpPr>
        <p:spPr>
          <a:xfrm>
            <a:off x="2668905" y="1691640"/>
            <a:ext cx="6854190" cy="1567180"/>
          </a:xfrm>
          <a:prstGeom prst="rect">
            <a:avLst/>
          </a:prstGeom>
          <a:noFill/>
          <a:ln/>
        </p:spPr>
        <p:txBody>
          <a:bodyPr wrap="square" lIns="45720" tIns="91440" rIns="91440" bIns="45720" rtlCol="0" anchor="ctr"/>
          <a:lstStyle/>
          <a:p>
            <a:pPr algn="ctr">
              <a:lnSpc>
                <a:spcPct val="100000"/>
              </a:lnSpc>
            </a:pPr>
            <a:r>
              <a:rPr lang="en-US" sz="9600" b="1" dirty="0">
                <a:solidFill>
                  <a:srgbClr val="DAE3F5"/>
                </a:solidFill>
                <a:latin typeface="MiSans" pitchFamily="34" charset="0"/>
                <a:ea typeface="MiSans" pitchFamily="34" charset="-122"/>
                <a:cs typeface="MiSans" pitchFamily="34" charset="-120"/>
              </a:rPr>
              <a:t>01</a:t>
            </a:r>
            <a:endParaRPr lang="en-US" sz="1600" dirty="0"/>
          </a:p>
        </p:txBody>
      </p:sp>
      <p:sp>
        <p:nvSpPr>
          <p:cNvPr id="6" name="Shape 4"/>
          <p:cNvSpPr/>
          <p:nvPr/>
        </p:nvSpPr>
        <p:spPr>
          <a:xfrm>
            <a:off x="749300" y="3372485"/>
            <a:ext cx="10840720" cy="1200150"/>
          </a:xfrm>
          <a:prstGeom prst="rect">
            <a:avLst/>
          </a:prstGeom>
          <a:solidFill>
            <a:srgbClr val="000000">
              <a:alpha val="0"/>
            </a:srgbClr>
          </a:solidFill>
          <a:ln/>
        </p:spPr>
      </p:sp>
      <p:sp>
        <p:nvSpPr>
          <p:cNvPr id="7" name="Text 5"/>
          <p:cNvSpPr/>
          <p:nvPr/>
        </p:nvSpPr>
        <p:spPr>
          <a:xfrm>
            <a:off x="749300" y="3372485"/>
            <a:ext cx="10840720" cy="1200150"/>
          </a:xfrm>
          <a:prstGeom prst="rect">
            <a:avLst/>
          </a:prstGeom>
          <a:noFill/>
          <a:ln/>
        </p:spPr>
        <p:txBody>
          <a:bodyPr wrap="square" lIns="0" tIns="0" rIns="0" bIns="0" rtlCol="0" anchor="ctr"/>
          <a:lstStyle/>
          <a:p>
            <a:pPr algn="ctr">
              <a:lnSpc>
                <a:spcPct val="100000"/>
              </a:lnSpc>
            </a:pPr>
            <a:r>
              <a:rPr lang="en-US" sz="5400" dirty="0">
                <a:solidFill>
                  <a:srgbClr val="FFFFFF"/>
                </a:solidFill>
                <a:latin typeface="MiSans" pitchFamily="34" charset="0"/>
                <a:ea typeface="MiSans" pitchFamily="34" charset="-122"/>
                <a:cs typeface="MiSans" pitchFamily="34" charset="-120"/>
              </a:rPr>
              <a:t>准则革新浪潮</a:t>
            </a:r>
            <a:endParaRPr lang="en-US" sz="1600" dirty="0"/>
          </a:p>
        </p:txBody>
      </p:sp>
      <p:pic>
        <p:nvPicPr>
          <p:cNvPr id="8" name="Image 0" descr="https://kimi-img.moonshot.cn/pub/slides/slides_tmpl/image/25-09-08-13:42:53-d2v6pndnfo2stf9dk5rg.png">    </p:cNvPr>
          <p:cNvPicPr>
            <a:picLocks noChangeAspect="1"/>
          </p:cNvPicPr>
          <p:nvPr/>
        </p:nvPicPr>
        <p:blipFill>
          <a:blip r:embed="rId2"/>
          <a:stretch>
            <a:fillRect/>
          </a:stretch>
        </p:blipFill>
        <p:spPr>
          <a:xfrm>
            <a:off x="6659245" y="1575435"/>
            <a:ext cx="579120" cy="658495"/>
          </a:xfrm>
          <a:prstGeom prst="rect">
            <a:avLst/>
          </a:prstGeom>
        </p:spPr>
      </p:pic>
      <p:pic>
        <p:nvPicPr>
          <p:cNvPr id="9" name="Image 1" descr="https://kimi-img.moonshot.cn/pub/slides/slides_tmpl/image/25-09-08-13:42:53-d2v6pndnfo2stf9dk5rg.png">    </p:cNvPr>
          <p:cNvPicPr>
            <a:picLocks noChangeAspect="1"/>
          </p:cNvPicPr>
          <p:nvPr/>
        </p:nvPicPr>
        <p:blipFill>
          <a:blip r:embed="rId3"/>
          <a:stretch>
            <a:fillRect/>
          </a:stretch>
        </p:blipFill>
        <p:spPr>
          <a:xfrm rot="10800000">
            <a:off x="4846955" y="2600325"/>
            <a:ext cx="579120" cy="658495"/>
          </a:xfrm>
          <a:prstGeom prst="rect">
            <a:avLst/>
          </a:prstGeom>
        </p:spPr>
      </p:pic>
    </p:spTree>
  </p:cSld>
  <p:clrMapOvr>
    <a:masterClrMapping/>
  </p:clrMapOvr>
  <p:transition>
    <p:fade/>
    <p:spd val="med"/>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pic>
        <p:nvPicPr>
          <p:cNvPr id="2" name="Image 0" descr="https://kimi-img.moonshot.cn/pub/slides/slides_tmpl/image/25-09-08-13:42:54-d2v6pnlnfo2stf9dk62g.png">    </p:cNvPr>
          <p:cNvPicPr>
            <a:picLocks noChangeAspect="1"/>
          </p:cNvPicPr>
          <p:nvPr/>
        </p:nvPicPr>
        <p:blipFill>
          <a:blip r:embed="rId1">
            <a:alphaModFix amt="11000"/>
          </a:blip>
          <a:stretch>
            <a:fillRect/>
          </a:stretch>
        </p:blipFill>
        <p:spPr>
          <a:xfrm rot="16200000">
            <a:off x="5605145" y="388620"/>
            <a:ext cx="3221355" cy="6858000"/>
          </a:xfrm>
          <a:prstGeom prst="rect">
            <a:avLst/>
          </a:prstGeom>
        </p:spPr>
      </p:pic>
      <p:pic>
        <p:nvPicPr>
          <p:cNvPr id="3" name="Image 1" descr="https://kimi-img.moonshot.cn/pub/slides/slides_tmpl/image/25-09-08-13:42:55-d2v6pntnfo2stf9dk6ng.jpeg">    </p:cNvPr>
          <p:cNvPicPr>
            <a:picLocks noChangeAspect="1"/>
          </p:cNvPicPr>
          <p:nvPr/>
        </p:nvPicPr>
        <p:blipFill>
          <a:blip r:embed="rId2"/>
          <a:stretch>
            <a:fillRect/>
          </a:stretch>
        </p:blipFill>
        <p:spPr>
          <a:xfrm>
            <a:off x="3053715" y="4013835"/>
            <a:ext cx="4371975" cy="2459990"/>
          </a:xfrm>
          <a:prstGeom prst="rect">
            <a:avLst/>
          </a:prstGeom>
        </p:spPr>
      </p:pic>
      <p:pic>
        <p:nvPicPr>
          <p:cNvPr id="4" name="Image 2" descr="https://kimi-img.moonshot.cn/pub/slides/slides_tmpl/image/25-09-08-13:42:55-d2v6pntnfo2stf9dk6o0.jpeg">    </p:cNvPr>
          <p:cNvPicPr>
            <a:picLocks noChangeAspect="1"/>
          </p:cNvPicPr>
          <p:nvPr/>
        </p:nvPicPr>
        <p:blipFill>
          <a:blip r:embed="rId3"/>
          <a:stretch>
            <a:fillRect/>
          </a:stretch>
        </p:blipFill>
        <p:spPr>
          <a:xfrm>
            <a:off x="6561455" y="1185545"/>
            <a:ext cx="4729480" cy="2660650"/>
          </a:xfrm>
          <a:prstGeom prst="rect">
            <a:avLst/>
          </a:prstGeom>
        </p:spPr>
      </p:pic>
      <p:pic>
        <p:nvPicPr>
          <p:cNvPr id="5" name="Image 3" descr="https://kimi-img.moonshot.cn/pub/slides/slides_tmpl/image/25-09-08-13:42:53-d2v6pndnfo2stf9dk5v0.png">    </p:cNvPr>
          <p:cNvPicPr>
            <a:picLocks noChangeAspect="1"/>
          </p:cNvPicPr>
          <p:nvPr/>
        </p:nvPicPr>
        <p:blipFill>
          <a:blip r:embed="rId4"/>
          <a:srcRect l="0" r="0" t="0" b="572"/>
          <a:stretch/>
        </p:blipFill>
        <p:spPr>
          <a:xfrm rot="10800000">
            <a:off x="0" y="0"/>
            <a:ext cx="12192000" cy="1017270"/>
          </a:xfrm>
          <a:prstGeom prst="rect">
            <a:avLst/>
          </a:prstGeom>
        </p:spPr>
      </p:pic>
      <p:pic>
        <p:nvPicPr>
          <p:cNvPr id="6" name="Image 4" descr="https://kimi-img.moonshot.cn/pub/slides/slides_tmpl/image/25-09-08-13:42:55-d2v6pntnfo2stf9dk6pg.png">    </p:cNvPr>
          <p:cNvPicPr>
            <a:picLocks noChangeAspect="1"/>
          </p:cNvPicPr>
          <p:nvPr/>
        </p:nvPicPr>
        <p:blipFill>
          <a:blip r:embed="rId5"/>
          <a:stretch>
            <a:fillRect/>
          </a:stretch>
        </p:blipFill>
        <p:spPr>
          <a:xfrm>
            <a:off x="440690" y="3627120"/>
            <a:ext cx="4114800" cy="2846705"/>
          </a:xfrm>
          <a:prstGeom prst="rect">
            <a:avLst/>
          </a:prstGeom>
        </p:spPr>
      </p:pic>
      <p:pic>
        <p:nvPicPr>
          <p:cNvPr id="7" name="Image 5" descr="https://kimi-img.moonshot.cn/pub/slides/slides_tmpl/image/25-09-08-13:42:53-d2v6pndnfo2stf9dk5qg.png">    </p:cNvPr>
          <p:cNvPicPr>
            <a:picLocks noChangeAspect="1"/>
          </p:cNvPicPr>
          <p:nvPr/>
        </p:nvPicPr>
        <p:blipFill>
          <a:blip r:embed="rId6"/>
          <a:stretch>
            <a:fillRect/>
          </a:stretch>
        </p:blipFill>
        <p:spPr>
          <a:xfrm>
            <a:off x="11022965" y="6473825"/>
            <a:ext cx="628015" cy="182880"/>
          </a:xfrm>
          <a:prstGeom prst="rect">
            <a:avLst/>
          </a:prstGeom>
        </p:spPr>
      </p:pic>
      <p:sp>
        <p:nvSpPr>
          <p:cNvPr id="8" name="Text 0"/>
          <p:cNvSpPr/>
          <p:nvPr/>
        </p:nvSpPr>
        <p:spPr>
          <a:xfrm>
            <a:off x="789940" y="309245"/>
            <a:ext cx="6780530" cy="622935"/>
          </a:xfrm>
          <a:prstGeom prst="rect">
            <a:avLst/>
          </a:prstGeom>
          <a:noFill/>
          <a:ln/>
        </p:spPr>
        <p:txBody>
          <a:bodyPr wrap="square" lIns="91440" tIns="45720" rIns="91440" bIns="45720" rtlCol="0" anchor="ctr"/>
          <a:lstStyle/>
          <a:p>
            <a:pPr>
              <a:lnSpc>
                <a:spcPct val="100000"/>
              </a:lnSpc>
            </a:pPr>
            <a:r>
              <a:rPr lang="en-US" sz="2800" b="1" dirty="0">
                <a:solidFill>
                  <a:srgbClr val="FFFFFF"/>
                </a:solidFill>
                <a:latin typeface="MiSans" pitchFamily="34" charset="0"/>
                <a:ea typeface="MiSans" pitchFamily="34" charset="-122"/>
                <a:cs typeface="MiSans" pitchFamily="34" charset="-120"/>
              </a:rPr>
              <a:t>IFRS17冲击财险财务底层逻辑</a:t>
            </a:r>
            <a:endParaRPr lang="en-US" sz="1600" dirty="0"/>
          </a:p>
        </p:txBody>
      </p:sp>
      <p:pic>
        <p:nvPicPr>
          <p:cNvPr id="9" name="Image 6" descr="https://kimi-img.moonshot.cn/pub/slides/slides_tmpl/image/25-09-08-13:42:55-d2v6pntnfo2stf9dk6p0.png">    </p:cNvPr>
          <p:cNvPicPr>
            <a:picLocks noChangeAspect="1"/>
          </p:cNvPicPr>
          <p:nvPr/>
        </p:nvPicPr>
        <p:blipFill>
          <a:blip r:embed="rId7"/>
          <a:stretch>
            <a:fillRect/>
          </a:stretch>
        </p:blipFill>
        <p:spPr>
          <a:xfrm>
            <a:off x="447040" y="1464310"/>
            <a:ext cx="6114415" cy="2200910"/>
          </a:xfrm>
          <a:prstGeom prst="rect">
            <a:avLst/>
          </a:prstGeom>
        </p:spPr>
      </p:pic>
      <p:pic>
        <p:nvPicPr>
          <p:cNvPr id="10" name="Image 7" descr="https://kimi-img.moonshot.cn/pub/slides/slides_tmpl/image/25-09-08-13:42:55-d2v6pntnfo2stf9dk6qg.png">    </p:cNvPr>
          <p:cNvPicPr>
            <a:picLocks noChangeAspect="1"/>
          </p:cNvPicPr>
          <p:nvPr/>
        </p:nvPicPr>
        <p:blipFill>
          <a:blip r:embed="rId8"/>
          <a:stretch>
            <a:fillRect/>
          </a:stretch>
        </p:blipFill>
        <p:spPr>
          <a:xfrm>
            <a:off x="7224395" y="3665220"/>
            <a:ext cx="4639310" cy="2828290"/>
          </a:xfrm>
          <a:prstGeom prst="rect">
            <a:avLst/>
          </a:prstGeom>
        </p:spPr>
      </p:pic>
      <p:sp>
        <p:nvSpPr>
          <p:cNvPr id="11" name="Text 1"/>
          <p:cNvSpPr/>
          <p:nvPr/>
        </p:nvSpPr>
        <p:spPr>
          <a:xfrm>
            <a:off x="628189" y="1663533"/>
            <a:ext cx="5899611" cy="368329"/>
          </a:xfrm>
          <a:prstGeom prst="rect">
            <a:avLst/>
          </a:prstGeom>
          <a:noFill/>
          <a:ln/>
        </p:spPr>
        <p:txBody>
          <a:bodyPr wrap="square" lIns="91440" tIns="45720" rIns="91440" bIns="45720" rtlCol="0" anchor="ctr"/>
          <a:lstStyle/>
          <a:p>
            <a:pPr>
              <a:lnSpc>
                <a:spcPct val="100000"/>
              </a:lnSpc>
            </a:pPr>
            <a:r>
              <a:rPr lang="en-US" sz="1600" b="1" dirty="0">
                <a:solidFill>
                  <a:srgbClr val="4874CB"/>
                </a:solidFill>
                <a:latin typeface="MiSans" pitchFamily="34" charset="0"/>
                <a:ea typeface="MiSans" pitchFamily="34" charset="-122"/>
                <a:cs typeface="MiSans" pitchFamily="34" charset="-120"/>
              </a:rPr>
              <a:t>收入确认变革</a:t>
            </a:r>
            <a:endParaRPr lang="en-US" sz="1600" dirty="0"/>
          </a:p>
        </p:txBody>
      </p:sp>
      <p:sp>
        <p:nvSpPr>
          <p:cNvPr id="12" name="Text 2"/>
          <p:cNvSpPr/>
          <p:nvPr/>
        </p:nvSpPr>
        <p:spPr>
          <a:xfrm>
            <a:off x="628015" y="1986280"/>
            <a:ext cx="5395595" cy="1383665"/>
          </a:xfrm>
          <a:prstGeom prst="rect">
            <a:avLst/>
          </a:prstGeom>
          <a:noFill/>
          <a:ln/>
        </p:spPr>
        <p:txBody>
          <a:bodyPr wrap="square" lIns="91440" tIns="45720" rIns="91440" bIns="4572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新保险合同准则将财险公司收入确认方式从收付实现制改为权责发生制，保险服务收入需按服务期间逐期释放，一次性入账的保费收入模式被打破，促使企业更关注长期盈利质量。</a:t>
            </a:r>
            <a:endParaRPr lang="en-US" sz="1600" dirty="0"/>
          </a:p>
        </p:txBody>
      </p:sp>
      <p:sp>
        <p:nvSpPr>
          <p:cNvPr id="13" name="Text 3"/>
          <p:cNvSpPr/>
          <p:nvPr/>
        </p:nvSpPr>
        <p:spPr>
          <a:xfrm>
            <a:off x="577215" y="3895090"/>
            <a:ext cx="3708400" cy="538480"/>
          </a:xfrm>
          <a:prstGeom prst="rect">
            <a:avLst/>
          </a:prstGeom>
          <a:noFill/>
          <a:ln/>
        </p:spPr>
        <p:txBody>
          <a:bodyPr wrap="square" lIns="91440" tIns="45720" rIns="91440" bIns="45720" rtlCol="0" anchor="ctr"/>
          <a:lstStyle/>
          <a:p>
            <a:pPr algn="ctr">
              <a:lnSpc>
                <a:spcPct val="100000"/>
              </a:lnSpc>
            </a:pPr>
            <a:r>
              <a:rPr lang="en-US" sz="1600" b="1" dirty="0">
                <a:solidFill>
                  <a:srgbClr val="4874CB"/>
                </a:solidFill>
                <a:latin typeface="MiSans" pitchFamily="34" charset="0"/>
                <a:ea typeface="MiSans" pitchFamily="34" charset="-122"/>
                <a:cs typeface="MiSans" pitchFamily="34" charset="-120"/>
              </a:rPr>
              <a:t>负债评估重构</a:t>
            </a:r>
            <a:endParaRPr lang="en-US" sz="1600" dirty="0"/>
          </a:p>
        </p:txBody>
      </p:sp>
      <p:sp>
        <p:nvSpPr>
          <p:cNvPr id="14" name="Text 4"/>
          <p:cNvSpPr/>
          <p:nvPr/>
        </p:nvSpPr>
        <p:spPr>
          <a:xfrm>
            <a:off x="609600" y="4314825"/>
            <a:ext cx="3667760" cy="1706880"/>
          </a:xfrm>
          <a:prstGeom prst="rect">
            <a:avLst/>
          </a:prstGeom>
          <a:noFill/>
          <a:ln/>
        </p:spPr>
        <p:txBody>
          <a:bodyPr wrap="square" lIns="91440" tIns="45720" rIns="91440" bIns="4572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负债端引入履约现金流量、合同服务边际、风险调整三组件，改变了以往简单的准备金折现模式，使负债评估更加精细化，能更好地匹配风险与收益。</a:t>
            </a:r>
            <a:endParaRPr lang="en-US" sz="1600" dirty="0"/>
          </a:p>
        </p:txBody>
      </p:sp>
      <p:sp>
        <p:nvSpPr>
          <p:cNvPr id="15" name="Text 5"/>
          <p:cNvSpPr/>
          <p:nvPr/>
        </p:nvSpPr>
        <p:spPr>
          <a:xfrm>
            <a:off x="7425690" y="3855720"/>
            <a:ext cx="3708400" cy="538480"/>
          </a:xfrm>
          <a:prstGeom prst="rect">
            <a:avLst/>
          </a:prstGeom>
          <a:noFill/>
          <a:ln/>
        </p:spPr>
        <p:txBody>
          <a:bodyPr wrap="square" lIns="91440" tIns="45720" rIns="91440" bIns="45720" rtlCol="0" anchor="ctr"/>
          <a:lstStyle/>
          <a:p>
            <a:pPr algn="ctr">
              <a:lnSpc>
                <a:spcPct val="100000"/>
              </a:lnSpc>
            </a:pPr>
            <a:r>
              <a:rPr lang="en-US" sz="1600" b="1" dirty="0">
                <a:solidFill>
                  <a:srgbClr val="4874CB"/>
                </a:solidFill>
                <a:latin typeface="MiSans" pitchFamily="34" charset="0"/>
                <a:ea typeface="MiSans" pitchFamily="34" charset="-122"/>
                <a:cs typeface="MiSans" pitchFamily="34" charset="-120"/>
              </a:rPr>
              <a:t>利润释放调整</a:t>
            </a:r>
            <a:endParaRPr lang="en-US" sz="1600" dirty="0"/>
          </a:p>
        </p:txBody>
      </p:sp>
      <p:sp>
        <p:nvSpPr>
          <p:cNvPr id="16" name="Text 6"/>
          <p:cNvSpPr/>
          <p:nvPr/>
        </p:nvSpPr>
        <p:spPr>
          <a:xfrm>
            <a:off x="7483475" y="4326255"/>
            <a:ext cx="4121150" cy="1706880"/>
          </a:xfrm>
          <a:prstGeom prst="rect">
            <a:avLst/>
          </a:prstGeom>
          <a:noFill/>
          <a:ln/>
        </p:spPr>
        <p:txBody>
          <a:bodyPr wrap="square" lIns="91440" tIns="45720" rIns="91440" bIns="45720" rtlCol="0" anchor="t"/>
          <a:lstStyle/>
          <a:p>
            <a:pPr algn="just">
              <a:lnSpc>
                <a:spcPct val="150000"/>
              </a:lnSpc>
            </a:pPr>
            <a:r>
              <a:rPr lang="en-US" sz="1400" dirty="0">
                <a:solidFill>
                  <a:srgbClr val="262626"/>
                </a:solidFill>
                <a:latin typeface="MiSans" pitchFamily="34" charset="0"/>
                <a:ea typeface="MiSans" pitchFamily="34" charset="-122"/>
                <a:cs typeface="MiSans" pitchFamily="34" charset="-120"/>
              </a:rPr>
              <a:t>利润表由总额法转向差额法，承保利润与投资利润分离，清晰呈现企业经营成果，避免了旧准则下业绩随利率波动的不稳定现象。</a:t>
            </a:r>
            <a:endParaRPr lang="en-US" sz="1600" dirty="0"/>
          </a:p>
        </p:txBody>
      </p:sp>
    </p:spTree>
  </p:cSld>
  <p:clrMapOvr>
    <a:masterClrMapping/>
  </p:clrMapOvr>
  <p:transition>
    <p:fade/>
    <p:spd val="med"/>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gradFill rotWithShape="0" flip="none">
          <a:gsLst>
            <a:gs pos="0">
              <a:srgbClr val="FFFFFF"/>
            </a:gs>
            <a:gs pos="98000">
              <a:srgbClr val="D7DDE4">
                <a:alpha val="9000"/>
              </a:srgbClr>
            </a:gs>
            <a:gs pos="100000">
              <a:srgbClr val="D7DDE4">
                <a:alpha val="9000"/>
              </a:srgbClr>
            </a:gs>
          </a:gsLst>
          <a:lin ang="2700000" scaled="1"/>
        </a:gradFill>
      </p:bgPr>
    </p:bg>
    <p:spTree>
      <p:nvGrpSpPr>
        <p:cNvPr id="1" name=""/>
        <p:cNvGrpSpPr/>
        <p:nvPr/>
      </p:nvGrpSpPr>
      <p:grpSpPr>
        <a:xfrm>
          <a:off x="0" y="0"/>
          <a:ext cx="0" cy="0"/>
          <a:chOff x="0" y="0"/>
          <a:chExt cx="0" cy="0"/>
        </a:xfrm>
      </p:grpSpPr>
      <p:sp>
        <p:nvSpPr>
          <p:cNvPr id="2" name="Shape 0"/>
          <p:cNvSpPr/>
          <p:nvPr/>
        </p:nvSpPr>
        <p:spPr>
          <a:xfrm>
            <a:off x="857885" y="1619250"/>
            <a:ext cx="5088890" cy="4498340"/>
          </a:xfrm>
          <a:prstGeom prst="rect">
            <a:avLst/>
          </a:prstGeom>
          <a:gradFill rotWithShape="1" flip="none">
            <a:gsLst>
              <a:gs pos="0">
                <a:srgbClr val="2A59B8"/>
              </a:gs>
              <a:gs pos="2000">
                <a:srgbClr val="2A59B8"/>
              </a:gs>
              <a:gs pos="100000">
                <a:srgbClr val="648DE0"/>
              </a:gs>
            </a:gsLst>
            <a:path path="circle">
              <a:fillToRect r="100000" b="100000"/>
            </a:path>
            <a:tileRect t="-100000" l="-100000"/>
          </a:gradFill>
          <a:ln/>
        </p:spPr>
      </p:sp>
      <p:sp>
        <p:nvSpPr>
          <p:cNvPr id="3" name="Text 1"/>
          <p:cNvSpPr/>
          <p:nvPr/>
        </p:nvSpPr>
        <p:spPr>
          <a:xfrm>
            <a:off x="857885" y="1619250"/>
            <a:ext cx="5088890" cy="449834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857885" y="5929630"/>
            <a:ext cx="5088890" cy="187960"/>
          </a:xfrm>
          <a:prstGeom prst="rect">
            <a:avLst/>
          </a:prstGeom>
          <a:solidFill>
            <a:srgbClr val="DAE3F5"/>
          </a:solidFill>
          <a:ln/>
        </p:spPr>
      </p:sp>
      <p:sp>
        <p:nvSpPr>
          <p:cNvPr id="5" name="Text 3"/>
          <p:cNvSpPr/>
          <p:nvPr/>
        </p:nvSpPr>
        <p:spPr>
          <a:xfrm>
            <a:off x="857885" y="5929630"/>
            <a:ext cx="5088890" cy="18796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6341110" y="1618615"/>
            <a:ext cx="5088890" cy="4498340"/>
          </a:xfrm>
          <a:prstGeom prst="rect">
            <a:avLst/>
          </a:prstGeom>
          <a:gradFill rotWithShape="1" flip="none">
            <a:gsLst>
              <a:gs pos="0">
                <a:srgbClr val="2A59B8"/>
              </a:gs>
              <a:gs pos="2000">
                <a:srgbClr val="2A59B8"/>
              </a:gs>
              <a:gs pos="100000">
                <a:srgbClr val="648DE0"/>
              </a:gs>
            </a:gsLst>
            <a:path path="circle">
              <a:fillToRect r="100000" b="100000"/>
            </a:path>
            <a:tileRect t="-100000" l="-100000"/>
          </a:gradFill>
          <a:ln/>
        </p:spPr>
      </p:sp>
      <p:sp>
        <p:nvSpPr>
          <p:cNvPr id="7" name="Text 5"/>
          <p:cNvSpPr/>
          <p:nvPr/>
        </p:nvSpPr>
        <p:spPr>
          <a:xfrm>
            <a:off x="6341110" y="1618615"/>
            <a:ext cx="5088890" cy="449834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789940" y="394335"/>
            <a:ext cx="9759315" cy="583565"/>
          </a:xfrm>
          <a:prstGeom prst="rect">
            <a:avLst/>
          </a:prstGeom>
          <a:noFill/>
          <a:ln/>
        </p:spPr>
        <p:txBody>
          <a:bodyPr wrap="square" lIns="91440" tIns="45720" rIns="91440" bIns="45720" rtlCol="0" anchor="ctr"/>
          <a:lstStyle/>
          <a:p>
            <a:pPr>
              <a:lnSpc>
                <a:spcPct val="100000"/>
              </a:lnSpc>
            </a:pPr>
            <a:r>
              <a:rPr lang="en-US" sz="3000" b="1" dirty="0">
                <a:solidFill>
                  <a:srgbClr val="000000"/>
                </a:solidFill>
                <a:latin typeface="MiSans" pitchFamily="34" charset="0"/>
                <a:ea typeface="MiSans" pitchFamily="34" charset="-122"/>
                <a:cs typeface="MiSans" pitchFamily="34" charset="-120"/>
              </a:rPr>
              <a:t>财险财务痛点新旧对比</a:t>
            </a:r>
            <a:endParaRPr lang="en-US" sz="1600" dirty="0"/>
          </a:p>
        </p:txBody>
      </p:sp>
      <p:pic>
        <p:nvPicPr>
          <p:cNvPr id="9" name="Image 0" descr="https://kimi-img.moonshot.cn/pub/slides/slides_tmpl/image/25-09-08-13:42:53-d2v6pndnfo2stf9dk5qg.png">    </p:cNvPr>
          <p:cNvPicPr>
            <a:picLocks noChangeAspect="1"/>
          </p:cNvPicPr>
          <p:nvPr/>
        </p:nvPicPr>
        <p:blipFill>
          <a:blip r:embed="rId1"/>
          <a:stretch>
            <a:fillRect/>
          </a:stretch>
        </p:blipFill>
        <p:spPr>
          <a:xfrm>
            <a:off x="11022965" y="394335"/>
            <a:ext cx="628015" cy="182880"/>
          </a:xfrm>
          <a:prstGeom prst="rect">
            <a:avLst/>
          </a:prstGeom>
        </p:spPr>
      </p:pic>
      <p:sp>
        <p:nvSpPr>
          <p:cNvPr id="10" name="Shape 7"/>
          <p:cNvSpPr/>
          <p:nvPr/>
        </p:nvSpPr>
        <p:spPr>
          <a:xfrm>
            <a:off x="6341110" y="5928995"/>
            <a:ext cx="5088890" cy="187960"/>
          </a:xfrm>
          <a:prstGeom prst="rect">
            <a:avLst/>
          </a:prstGeom>
          <a:solidFill>
            <a:srgbClr val="DAE3F5"/>
          </a:solidFill>
          <a:ln/>
        </p:spPr>
      </p:sp>
      <p:sp>
        <p:nvSpPr>
          <p:cNvPr id="11" name="Text 8"/>
          <p:cNvSpPr/>
          <p:nvPr/>
        </p:nvSpPr>
        <p:spPr>
          <a:xfrm>
            <a:off x="6341110" y="5928995"/>
            <a:ext cx="5088890" cy="187960"/>
          </a:xfrm>
          <a:prstGeom prst="rect">
            <a:avLst/>
          </a:prstGeom>
          <a:noFill/>
          <a:ln/>
        </p:spPr>
        <p:txBody>
          <a:bodyPr wrap="square" lIns="45720" tIns="91440" rIns="91440" bIns="45720" rtlCol="0" anchor="ctr"/>
          <a:lstStyle/>
          <a:p>
            <a:pPr>
              <a:lnSpc>
                <a:spcPct val="100000"/>
              </a:lnSpc>
            </a:pPr>
            <a:endParaRPr lang="en-US" sz="1600" dirty="0"/>
          </a:p>
        </p:txBody>
      </p:sp>
      <p:sp>
        <p:nvSpPr>
          <p:cNvPr id="12" name="Shape 9"/>
          <p:cNvSpPr/>
          <p:nvPr/>
        </p:nvSpPr>
        <p:spPr>
          <a:xfrm>
            <a:off x="305435" y="1243965"/>
            <a:ext cx="11412855" cy="0"/>
          </a:xfrm>
          <a:prstGeom prst="line">
            <a:avLst/>
          </a:prstGeom>
          <a:noFill/>
          <a:ln w="28575">
            <a:solidFill>
              <a:srgbClr val="2A59B8"/>
            </a:solidFill>
            <a:prstDash val="solid"/>
            <a:headEnd type="none"/>
            <a:tailEnd type="none"/>
          </a:ln>
        </p:spPr>
      </p:sp>
      <p:pic>
        <p:nvPicPr>
          <p:cNvPr id="13" name="Image 1" descr="https://kimi-img.moonshot.cn/pub/slides/slides_tmpl/image/25-09-08-13:42:53-d2v6pndnfo2stf9dk5vg.png">    </p:cNvPr>
          <p:cNvPicPr>
            <a:picLocks noChangeAspect="1"/>
          </p:cNvPicPr>
          <p:nvPr/>
        </p:nvPicPr>
        <p:blipFill>
          <a:blip r:embed="rId2"/>
          <a:stretch>
            <a:fillRect/>
          </a:stretch>
        </p:blipFill>
        <p:spPr>
          <a:xfrm rot="16200000">
            <a:off x="11454765" y="6092190"/>
            <a:ext cx="361950" cy="411480"/>
          </a:xfrm>
          <a:prstGeom prst="rect">
            <a:avLst/>
          </a:prstGeom>
        </p:spPr>
      </p:pic>
      <p:pic>
        <p:nvPicPr>
          <p:cNvPr id="14" name="Image 2" descr="https://kimi-img.moonshot.cn/pub/slides/slides_tmpl/image/25-09-08-13:42:53-d2v6pndnfo2stf9dk5vg.png">    </p:cNvPr>
          <p:cNvPicPr>
            <a:picLocks noChangeAspect="1"/>
          </p:cNvPicPr>
          <p:nvPr/>
        </p:nvPicPr>
        <p:blipFill>
          <a:blip r:embed="rId3"/>
          <a:stretch>
            <a:fillRect/>
          </a:stretch>
        </p:blipFill>
        <p:spPr>
          <a:xfrm rot="16200000">
            <a:off x="681990" y="1395730"/>
            <a:ext cx="361950" cy="411480"/>
          </a:xfrm>
          <a:prstGeom prst="rect">
            <a:avLst/>
          </a:prstGeom>
        </p:spPr>
      </p:pic>
      <p:pic>
        <p:nvPicPr>
          <p:cNvPr id="15" name="Image 3" descr="https://kimi-img.moonshot.cn/pub/slides/slides_tmpl/image/25-09-08-13:42:53-d2v6pndnfo2stf9dk5vg.png">    </p:cNvPr>
          <p:cNvPicPr>
            <a:picLocks noChangeAspect="1"/>
          </p:cNvPicPr>
          <p:nvPr/>
        </p:nvPicPr>
        <p:blipFill>
          <a:blip r:embed="rId4"/>
          <a:stretch>
            <a:fillRect/>
          </a:stretch>
        </p:blipFill>
        <p:spPr>
          <a:xfrm rot="16200000">
            <a:off x="11578590" y="6222365"/>
            <a:ext cx="313690" cy="356870"/>
          </a:xfrm>
          <a:prstGeom prst="rect">
            <a:avLst/>
          </a:prstGeom>
        </p:spPr>
      </p:pic>
      <p:pic>
        <p:nvPicPr>
          <p:cNvPr id="16" name="Image 4" descr="https://kimi-img.moonshot.cn/pub/slides/slides_tmpl/image/25-09-08-13:42:54-d2v6pnlnfo2stf9dk66g.png">    </p:cNvPr>
          <p:cNvPicPr>
            <a:picLocks noChangeAspect="1"/>
          </p:cNvPicPr>
          <p:nvPr/>
        </p:nvPicPr>
        <p:blipFill>
          <a:blip r:embed="rId5"/>
          <a:stretch>
            <a:fillRect/>
          </a:stretch>
        </p:blipFill>
        <p:spPr>
          <a:xfrm>
            <a:off x="789940" y="6332855"/>
            <a:ext cx="762000" cy="298450"/>
          </a:xfrm>
          <a:prstGeom prst="rect">
            <a:avLst/>
          </a:prstGeom>
        </p:spPr>
      </p:pic>
      <p:sp>
        <p:nvSpPr>
          <p:cNvPr id="17" name="Text 10"/>
          <p:cNvSpPr/>
          <p:nvPr/>
        </p:nvSpPr>
        <p:spPr>
          <a:xfrm>
            <a:off x="916940" y="1619250"/>
            <a:ext cx="1444625" cy="1332865"/>
          </a:xfrm>
          <a:prstGeom prst="rect">
            <a:avLst/>
          </a:prstGeom>
          <a:noFill/>
          <a:ln/>
        </p:spPr>
        <p:txBody>
          <a:bodyPr wrap="square" lIns="91440" tIns="45720" rIns="91440" bIns="45720" rtlCol="0" anchor="t"/>
          <a:lstStyle/>
          <a:p>
            <a:pPr>
              <a:lnSpc>
                <a:spcPct val="100000"/>
              </a:lnSpc>
            </a:pPr>
            <a:r>
              <a:rPr lang="en-US" sz="6600" dirty="0">
                <a:solidFill>
                  <a:srgbClr val="FEE596"/>
                </a:solidFill>
                <a:latin typeface="MiSans" pitchFamily="34" charset="0"/>
                <a:ea typeface="MiSans" pitchFamily="34" charset="-122"/>
                <a:cs typeface="MiSans" pitchFamily="34" charset="-120"/>
              </a:rPr>
              <a:t>01</a:t>
            </a:r>
            <a:endParaRPr lang="en-US" sz="1600" dirty="0"/>
          </a:p>
        </p:txBody>
      </p:sp>
      <p:sp>
        <p:nvSpPr>
          <p:cNvPr id="18" name="Text 11"/>
          <p:cNvSpPr/>
          <p:nvPr/>
        </p:nvSpPr>
        <p:spPr>
          <a:xfrm>
            <a:off x="2139316" y="2087563"/>
            <a:ext cx="3339465" cy="892810"/>
          </a:xfrm>
          <a:prstGeom prst="rect">
            <a:avLst/>
          </a:prstGeom>
          <a:noFill/>
          <a:ln/>
        </p:spPr>
        <p:txBody>
          <a:bodyPr wrap="square" lIns="0" tIns="0" rIns="0" bIns="0" rtlCol="0" anchor="ctr"/>
          <a:lstStyle/>
          <a:p>
            <a:pPr>
              <a:lnSpc>
                <a:spcPct val="100000"/>
              </a:lnSpc>
            </a:pPr>
            <a:r>
              <a:rPr lang="en-US" sz="2400" b="1" dirty="0">
                <a:solidFill>
                  <a:srgbClr val="FFFFFF"/>
                </a:solidFill>
                <a:latin typeface="MiSans" pitchFamily="34" charset="0"/>
                <a:ea typeface="MiSans" pitchFamily="34" charset="-122"/>
                <a:cs typeface="MiSans" pitchFamily="34" charset="-120"/>
              </a:rPr>
              <a:t>旧准则痛点</a:t>
            </a:r>
            <a:endParaRPr lang="en-US" sz="1600" dirty="0"/>
          </a:p>
        </p:txBody>
      </p:sp>
      <p:sp>
        <p:nvSpPr>
          <p:cNvPr id="19" name="Text 12"/>
          <p:cNvSpPr/>
          <p:nvPr/>
        </p:nvSpPr>
        <p:spPr>
          <a:xfrm>
            <a:off x="1192530" y="3080068"/>
            <a:ext cx="4284980" cy="2720340"/>
          </a:xfrm>
          <a:prstGeom prst="rect">
            <a:avLst/>
          </a:prstGeom>
          <a:noFill/>
          <a:ln/>
        </p:spPr>
        <p:txBody>
          <a:bodyPr wrap="square" lIns="0" tIns="0" rIns="0" bIns="0" rtlCol="0" anchor="t"/>
          <a:lstStyle/>
          <a:p>
            <a:pPr algn="just">
              <a:lnSpc>
                <a:spcPct val="150000"/>
              </a:lnSpc>
            </a:pPr>
            <a:r>
              <a:rPr lang="en-US" sz="1600" dirty="0">
                <a:solidFill>
                  <a:srgbClr val="FFFFFF"/>
                </a:solidFill>
                <a:latin typeface="MiSans" pitchFamily="34" charset="0"/>
                <a:ea typeface="MiSans" pitchFamily="34" charset="-122"/>
                <a:cs typeface="MiSans" pitchFamily="34" charset="-120"/>
              </a:rPr>
              <a:t>旧准则下，财险公司财务报表难以区分盈亏合同，准备金折现率变动直接冲减当期利润，导致业绩随利率波动剧烈，财务指标失真，难以真实反映企业经营状况。</a:t>
            </a:r>
            <a:endParaRPr lang="en-US" sz="1600" dirty="0"/>
          </a:p>
        </p:txBody>
      </p:sp>
      <p:sp>
        <p:nvSpPr>
          <p:cNvPr id="20" name="Text 13"/>
          <p:cNvSpPr/>
          <p:nvPr/>
        </p:nvSpPr>
        <p:spPr>
          <a:xfrm>
            <a:off x="6341110" y="1618615"/>
            <a:ext cx="1444625" cy="1332865"/>
          </a:xfrm>
          <a:prstGeom prst="rect">
            <a:avLst/>
          </a:prstGeom>
          <a:noFill/>
          <a:ln/>
        </p:spPr>
        <p:txBody>
          <a:bodyPr wrap="square" lIns="91440" tIns="45720" rIns="91440" bIns="45720" rtlCol="0" anchor="t"/>
          <a:lstStyle/>
          <a:p>
            <a:pPr>
              <a:lnSpc>
                <a:spcPct val="100000"/>
              </a:lnSpc>
            </a:pPr>
            <a:r>
              <a:rPr lang="en-US" sz="6600" dirty="0">
                <a:solidFill>
                  <a:srgbClr val="FEE596"/>
                </a:solidFill>
                <a:latin typeface="MiSans" pitchFamily="34" charset="0"/>
                <a:ea typeface="MiSans" pitchFamily="34" charset="-122"/>
                <a:cs typeface="MiSans" pitchFamily="34" charset="-120"/>
              </a:rPr>
              <a:t>02</a:t>
            </a:r>
            <a:endParaRPr lang="en-US" sz="1600" dirty="0"/>
          </a:p>
        </p:txBody>
      </p:sp>
      <p:sp>
        <p:nvSpPr>
          <p:cNvPr id="21" name="Text 14"/>
          <p:cNvSpPr/>
          <p:nvPr/>
        </p:nvSpPr>
        <p:spPr>
          <a:xfrm>
            <a:off x="7570471" y="2087563"/>
            <a:ext cx="3339465" cy="892810"/>
          </a:xfrm>
          <a:prstGeom prst="rect">
            <a:avLst/>
          </a:prstGeom>
          <a:noFill/>
          <a:ln/>
        </p:spPr>
        <p:txBody>
          <a:bodyPr wrap="square" lIns="0" tIns="0" rIns="0" bIns="0" rtlCol="0" anchor="ctr"/>
          <a:lstStyle/>
          <a:p>
            <a:pPr>
              <a:lnSpc>
                <a:spcPct val="100000"/>
              </a:lnSpc>
            </a:pPr>
            <a:r>
              <a:rPr lang="en-US" sz="2400" b="1" dirty="0">
                <a:solidFill>
                  <a:srgbClr val="FFFFFF"/>
                </a:solidFill>
                <a:latin typeface="MiSans" pitchFamily="34" charset="0"/>
                <a:ea typeface="MiSans" pitchFamily="34" charset="-122"/>
                <a:cs typeface="MiSans" pitchFamily="34" charset="-120"/>
              </a:rPr>
              <a:t>新准则改进</a:t>
            </a:r>
            <a:endParaRPr lang="en-US" sz="1600" dirty="0"/>
          </a:p>
        </p:txBody>
      </p:sp>
      <p:sp>
        <p:nvSpPr>
          <p:cNvPr id="22" name="Text 15"/>
          <p:cNvSpPr/>
          <p:nvPr/>
        </p:nvSpPr>
        <p:spPr>
          <a:xfrm>
            <a:off x="6750686" y="3080068"/>
            <a:ext cx="4284980" cy="2720340"/>
          </a:xfrm>
          <a:prstGeom prst="rect">
            <a:avLst/>
          </a:prstGeom>
          <a:noFill/>
          <a:ln/>
        </p:spPr>
        <p:txBody>
          <a:bodyPr wrap="square" lIns="0" tIns="0" rIns="0" bIns="0" rtlCol="0" anchor="t"/>
          <a:lstStyle/>
          <a:p>
            <a:pPr algn="just">
              <a:lnSpc>
                <a:spcPct val="150000"/>
              </a:lnSpc>
            </a:pPr>
            <a:r>
              <a:rPr lang="en-US" sz="1600" dirty="0">
                <a:solidFill>
                  <a:srgbClr val="FFFFFF"/>
                </a:solidFill>
                <a:latin typeface="MiSans" pitchFamily="34" charset="0"/>
                <a:ea typeface="MiSans" pitchFamily="34" charset="-122"/>
                <a:cs typeface="MiSans" pitchFamily="34" charset="-120"/>
              </a:rPr>
              <a:t>新准则要求按保单组初始盈亏分层计量，亏损合同立即确认，盈利合同建立合同服务边际分期释放，引入预期信用损失模型与OCI选择权，有效缓解了利润表波动问题，提升了财务数据的稳定性和准确性。</a:t>
            </a:r>
            <a:endParaRPr lang="en-US" sz="1600" dirty="0"/>
          </a:p>
        </p:txBody>
      </p:sp>
    </p:spTree>
  </p:cSld>
  <p:clrMapOvr>
    <a:masterClrMapping/>
  </p:clrMapOvr>
  <p:transition>
    <p:fade/>
    <p:spd val="med"/>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7940" y="5430520"/>
            <a:ext cx="12247880" cy="1427480"/>
          </a:xfrm>
          <a:prstGeom prst="rect">
            <a:avLst/>
          </a:prstGeom>
          <a:solidFill>
            <a:srgbClr val="FAFAFA">
              <a:alpha val="12941"/>
            </a:srgbClr>
          </a:solidFill>
          <a:ln/>
        </p:spPr>
      </p:sp>
      <p:sp>
        <p:nvSpPr>
          <p:cNvPr id="3" name="Text 1"/>
          <p:cNvSpPr/>
          <p:nvPr/>
        </p:nvSpPr>
        <p:spPr>
          <a:xfrm>
            <a:off x="-27940" y="5430520"/>
            <a:ext cx="12247880" cy="14274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2668905" y="1691640"/>
            <a:ext cx="6854190" cy="1567180"/>
          </a:xfrm>
          <a:prstGeom prst="rect">
            <a:avLst/>
          </a:prstGeom>
          <a:solidFill>
            <a:srgbClr val="000000">
              <a:alpha val="0"/>
            </a:srgbClr>
          </a:solidFill>
          <a:ln/>
        </p:spPr>
      </p:sp>
      <p:sp>
        <p:nvSpPr>
          <p:cNvPr id="5" name="Text 3"/>
          <p:cNvSpPr/>
          <p:nvPr/>
        </p:nvSpPr>
        <p:spPr>
          <a:xfrm>
            <a:off x="2668905" y="1691640"/>
            <a:ext cx="6854190" cy="1567180"/>
          </a:xfrm>
          <a:prstGeom prst="rect">
            <a:avLst/>
          </a:prstGeom>
          <a:noFill/>
          <a:ln/>
        </p:spPr>
        <p:txBody>
          <a:bodyPr wrap="square" lIns="45720" tIns="91440" rIns="91440" bIns="45720" rtlCol="0" anchor="ctr"/>
          <a:lstStyle/>
          <a:p>
            <a:pPr algn="ctr">
              <a:lnSpc>
                <a:spcPct val="100000"/>
              </a:lnSpc>
            </a:pPr>
            <a:r>
              <a:rPr lang="en-US" sz="9600" b="1" dirty="0">
                <a:solidFill>
                  <a:srgbClr val="DAE3F5"/>
                </a:solidFill>
                <a:latin typeface="MiSans" pitchFamily="34" charset="0"/>
                <a:ea typeface="MiSans" pitchFamily="34" charset="-122"/>
                <a:cs typeface="MiSans" pitchFamily="34" charset="-120"/>
              </a:rPr>
              <a:t>02</a:t>
            </a:r>
            <a:endParaRPr lang="en-US" sz="1600" dirty="0"/>
          </a:p>
        </p:txBody>
      </p:sp>
      <p:sp>
        <p:nvSpPr>
          <p:cNvPr id="6" name="Shape 4"/>
          <p:cNvSpPr/>
          <p:nvPr/>
        </p:nvSpPr>
        <p:spPr>
          <a:xfrm>
            <a:off x="749300" y="3372485"/>
            <a:ext cx="10840720" cy="1200150"/>
          </a:xfrm>
          <a:prstGeom prst="rect">
            <a:avLst/>
          </a:prstGeom>
          <a:solidFill>
            <a:srgbClr val="000000">
              <a:alpha val="0"/>
            </a:srgbClr>
          </a:solidFill>
          <a:ln/>
        </p:spPr>
      </p:sp>
      <p:sp>
        <p:nvSpPr>
          <p:cNvPr id="7" name="Text 5"/>
          <p:cNvSpPr/>
          <p:nvPr/>
        </p:nvSpPr>
        <p:spPr>
          <a:xfrm>
            <a:off x="749300" y="3372485"/>
            <a:ext cx="10840720" cy="1200150"/>
          </a:xfrm>
          <a:prstGeom prst="rect">
            <a:avLst/>
          </a:prstGeom>
          <a:noFill/>
          <a:ln/>
        </p:spPr>
        <p:txBody>
          <a:bodyPr wrap="square" lIns="0" tIns="0" rIns="0" bIns="0" rtlCol="0" anchor="ctr"/>
          <a:lstStyle/>
          <a:p>
            <a:pPr algn="ctr">
              <a:lnSpc>
                <a:spcPct val="100000"/>
              </a:lnSpc>
            </a:pPr>
            <a:r>
              <a:rPr lang="en-US" sz="5400" dirty="0">
                <a:solidFill>
                  <a:srgbClr val="FFFFFF"/>
                </a:solidFill>
                <a:latin typeface="MiSans" pitchFamily="34" charset="0"/>
                <a:ea typeface="MiSans" pitchFamily="34" charset="-122"/>
                <a:cs typeface="MiSans" pitchFamily="34" charset="-120"/>
              </a:rPr>
              <a:t>收入确认重构</a:t>
            </a:r>
            <a:endParaRPr lang="en-US" sz="1600" dirty="0"/>
          </a:p>
        </p:txBody>
      </p:sp>
      <p:pic>
        <p:nvPicPr>
          <p:cNvPr id="8" name="Image 0" descr="https://kimi-img.moonshot.cn/pub/slides/slides_tmpl/image/25-09-08-13:42:53-d2v6pndnfo2stf9dk5rg.png">    </p:cNvPr>
          <p:cNvPicPr>
            <a:picLocks noChangeAspect="1"/>
          </p:cNvPicPr>
          <p:nvPr/>
        </p:nvPicPr>
        <p:blipFill>
          <a:blip r:embed="rId2"/>
          <a:stretch>
            <a:fillRect/>
          </a:stretch>
        </p:blipFill>
        <p:spPr>
          <a:xfrm>
            <a:off x="6659245" y="1575435"/>
            <a:ext cx="579120" cy="658495"/>
          </a:xfrm>
          <a:prstGeom prst="rect">
            <a:avLst/>
          </a:prstGeom>
        </p:spPr>
      </p:pic>
      <p:pic>
        <p:nvPicPr>
          <p:cNvPr id="9" name="Image 1" descr="https://kimi-img.moonshot.cn/pub/slides/slides_tmpl/image/25-09-08-13:42:53-d2v6pndnfo2stf9dk5rg.png">    </p:cNvPr>
          <p:cNvPicPr>
            <a:picLocks noChangeAspect="1"/>
          </p:cNvPicPr>
          <p:nvPr/>
        </p:nvPicPr>
        <p:blipFill>
          <a:blip r:embed="rId3"/>
          <a:stretch>
            <a:fillRect/>
          </a:stretch>
        </p:blipFill>
        <p:spPr>
          <a:xfrm rot="10800000">
            <a:off x="4846955" y="2600325"/>
            <a:ext cx="579120" cy="658495"/>
          </a:xfrm>
          <a:prstGeom prst="rect">
            <a:avLst/>
          </a:prstGeom>
        </p:spPr>
      </p:pic>
    </p:spTree>
  </p:cSld>
  <p:clrMapOvr>
    <a:masterClrMapping/>
  </p:clrMapOvr>
  <p:transition>
    <p:fade/>
    <p:spd val="med"/>
  </p:transition>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8199755" y="1586865"/>
            <a:ext cx="3383915" cy="4285615"/>
          </a:xfrm>
          <a:prstGeom prst="rect">
            <a:avLst/>
          </a:prstGeom>
          <a:solidFill>
            <a:srgbClr val="648DE0"/>
          </a:solidFill>
          <a:ln/>
        </p:spPr>
      </p:sp>
      <p:sp>
        <p:nvSpPr>
          <p:cNvPr id="3" name="Text 1"/>
          <p:cNvSpPr/>
          <p:nvPr/>
        </p:nvSpPr>
        <p:spPr>
          <a:xfrm>
            <a:off x="8199755" y="1586865"/>
            <a:ext cx="3383915" cy="428561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4429760" y="1594485"/>
            <a:ext cx="3383915" cy="4285615"/>
          </a:xfrm>
          <a:prstGeom prst="rect">
            <a:avLst/>
          </a:prstGeom>
          <a:solidFill>
            <a:srgbClr val="648DE0"/>
          </a:solidFill>
          <a:ln/>
        </p:spPr>
      </p:sp>
      <p:sp>
        <p:nvSpPr>
          <p:cNvPr id="5" name="Text 3"/>
          <p:cNvSpPr/>
          <p:nvPr/>
        </p:nvSpPr>
        <p:spPr>
          <a:xfrm>
            <a:off x="4429760" y="1594485"/>
            <a:ext cx="3383915" cy="4285615"/>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716915" y="1586865"/>
            <a:ext cx="3383915" cy="4285615"/>
          </a:xfrm>
          <a:prstGeom prst="rect">
            <a:avLst/>
          </a:prstGeom>
          <a:solidFill>
            <a:srgbClr val="648DE0"/>
          </a:solidFill>
          <a:ln/>
        </p:spPr>
      </p:sp>
      <p:sp>
        <p:nvSpPr>
          <p:cNvPr id="7" name="Text 5"/>
          <p:cNvSpPr/>
          <p:nvPr/>
        </p:nvSpPr>
        <p:spPr>
          <a:xfrm>
            <a:off x="716915" y="1586865"/>
            <a:ext cx="3383915" cy="4285615"/>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789940" y="394335"/>
            <a:ext cx="6780530" cy="622935"/>
          </a:xfrm>
          <a:prstGeom prst="rect">
            <a:avLst/>
          </a:prstGeom>
          <a:noFill/>
          <a:ln/>
        </p:spPr>
        <p:txBody>
          <a:bodyPr wrap="square" lIns="91440" tIns="45720" rIns="91440" bIns="45720" rtlCol="0" anchor="ctr"/>
          <a:lstStyle/>
          <a:p>
            <a:pPr>
              <a:lnSpc>
                <a:spcPct val="100000"/>
              </a:lnSpc>
            </a:pPr>
            <a:r>
              <a:rPr lang="en-US" sz="2800" b="1" dirty="0">
                <a:solidFill>
                  <a:srgbClr val="2A59B8"/>
                </a:solidFill>
                <a:latin typeface="MiSans" pitchFamily="34" charset="0"/>
                <a:ea typeface="MiSans" pitchFamily="34" charset="-122"/>
                <a:cs typeface="MiSans" pitchFamily="34" charset="-120"/>
              </a:rPr>
              <a:t>保费收入变身保险服务收入</a:t>
            </a:r>
            <a:endParaRPr lang="en-US" sz="1600" dirty="0"/>
          </a:p>
        </p:txBody>
      </p:sp>
      <p:pic>
        <p:nvPicPr>
          <p:cNvPr id="9" name="Image 0" descr="https://kimi-img.moonshot.cn/pub/slides/slides_tmpl/image/25-09-08-13:42:55-d2v6pntnfo2stf9dk6gg.png">    </p:cNvPr>
          <p:cNvPicPr>
            <a:picLocks noChangeAspect="1"/>
          </p:cNvPicPr>
          <p:nvPr/>
        </p:nvPicPr>
        <p:blipFill>
          <a:blip r:embed="rId1"/>
          <a:stretch>
            <a:fillRect/>
          </a:stretch>
        </p:blipFill>
        <p:spPr>
          <a:xfrm>
            <a:off x="3185795" y="5020310"/>
            <a:ext cx="883920" cy="859790"/>
          </a:xfrm>
          <a:prstGeom prst="rect">
            <a:avLst/>
          </a:prstGeom>
        </p:spPr>
      </p:pic>
      <p:pic>
        <p:nvPicPr>
          <p:cNvPr id="10" name="Image 1" descr="https://kimi-img.moonshot.cn/pub/slides/slides_tmpl/image/25-09-08-13:42:55-d2v6pntnfo2stf9dk6h0.png">    </p:cNvPr>
          <p:cNvPicPr>
            <a:picLocks noChangeAspect="1"/>
          </p:cNvPicPr>
          <p:nvPr/>
        </p:nvPicPr>
        <p:blipFill>
          <a:blip r:embed="rId2"/>
          <a:stretch>
            <a:fillRect/>
          </a:stretch>
        </p:blipFill>
        <p:spPr>
          <a:xfrm>
            <a:off x="6882130" y="5020310"/>
            <a:ext cx="926465" cy="859790"/>
          </a:xfrm>
          <a:prstGeom prst="rect">
            <a:avLst/>
          </a:prstGeom>
        </p:spPr>
      </p:pic>
      <p:pic>
        <p:nvPicPr>
          <p:cNvPr id="11" name="Image 2" descr="https://kimi-img.moonshot.cn/pub/slides/slides_tmpl/image/25-09-08-13:42:55-d2v6pntnfo2stf9dk6hg.png">    </p:cNvPr>
          <p:cNvPicPr>
            <a:picLocks noChangeAspect="1"/>
          </p:cNvPicPr>
          <p:nvPr/>
        </p:nvPicPr>
        <p:blipFill>
          <a:blip r:embed="rId3"/>
          <a:stretch>
            <a:fillRect/>
          </a:stretch>
        </p:blipFill>
        <p:spPr>
          <a:xfrm>
            <a:off x="10650855" y="5020310"/>
            <a:ext cx="932815" cy="859790"/>
          </a:xfrm>
          <a:prstGeom prst="rect">
            <a:avLst/>
          </a:prstGeom>
        </p:spPr>
      </p:pic>
      <p:pic>
        <p:nvPicPr>
          <p:cNvPr id="12" name="Image 3" descr="https://kimi-img.moonshot.cn/pub/slides/slides_tmpl/image/25-09-08-13:42:53-d2v6pndnfo2stf9dk5v0.png">    </p:cNvPr>
          <p:cNvPicPr>
            <a:picLocks noChangeAspect="1"/>
          </p:cNvPicPr>
          <p:nvPr/>
        </p:nvPicPr>
        <p:blipFill>
          <a:blip r:embed="rId4"/>
          <a:srcRect l="0" r="0" t="0" b="572"/>
          <a:stretch/>
        </p:blipFill>
        <p:spPr>
          <a:xfrm>
            <a:off x="0" y="6204585"/>
            <a:ext cx="12192000" cy="653415"/>
          </a:xfrm>
          <a:prstGeom prst="rect">
            <a:avLst/>
          </a:prstGeom>
        </p:spPr>
      </p:pic>
      <p:pic>
        <p:nvPicPr>
          <p:cNvPr id="13" name="Image 4" descr="https://kimi-img.moonshot.cn/pub/slides/slides_tmpl/image/25-09-08-13:42:53-d2v6pndnfo2stf9dk5qg.png">    </p:cNvPr>
          <p:cNvPicPr>
            <a:picLocks noChangeAspect="1"/>
          </p:cNvPicPr>
          <p:nvPr/>
        </p:nvPicPr>
        <p:blipFill>
          <a:blip r:embed="rId5"/>
          <a:stretch>
            <a:fillRect/>
          </a:stretch>
        </p:blipFill>
        <p:spPr>
          <a:xfrm>
            <a:off x="11016615" y="459105"/>
            <a:ext cx="628015" cy="182880"/>
          </a:xfrm>
          <a:prstGeom prst="rect">
            <a:avLst/>
          </a:prstGeom>
        </p:spPr>
      </p:pic>
      <p:pic>
        <p:nvPicPr>
          <p:cNvPr id="14" name="Image 5" descr="https://kimi-img.moonshot.cn/pub/slides/slides_tmpl/image/25-09-08-13:42:55-d2v6pntnfo2stf9dk6ig.png">    </p:cNvPr>
          <p:cNvPicPr>
            <a:picLocks noChangeAspect="1"/>
          </p:cNvPicPr>
          <p:nvPr/>
        </p:nvPicPr>
        <p:blipFill>
          <a:blip r:embed="rId6"/>
          <a:stretch>
            <a:fillRect/>
          </a:stretch>
        </p:blipFill>
        <p:spPr>
          <a:xfrm>
            <a:off x="1969770" y="1226185"/>
            <a:ext cx="942975" cy="929640"/>
          </a:xfrm>
          <a:prstGeom prst="rect">
            <a:avLst/>
          </a:prstGeom>
        </p:spPr>
      </p:pic>
      <p:pic>
        <p:nvPicPr>
          <p:cNvPr id="15" name="Image 6" descr="https://kimi-img.moonshot.cn/pub/slides/slides_tmpl/image/25-09-08-13:42:55-d2v6pntnfo2stf9dk6j0.png">    </p:cNvPr>
          <p:cNvPicPr>
            <a:picLocks noChangeAspect="1"/>
          </p:cNvPicPr>
          <p:nvPr/>
        </p:nvPicPr>
        <p:blipFill>
          <a:blip r:embed="rId7"/>
          <a:stretch>
            <a:fillRect/>
          </a:stretch>
        </p:blipFill>
        <p:spPr>
          <a:xfrm>
            <a:off x="5711190" y="1144905"/>
            <a:ext cx="942975" cy="929640"/>
          </a:xfrm>
          <a:prstGeom prst="rect">
            <a:avLst/>
          </a:prstGeom>
        </p:spPr>
      </p:pic>
      <p:pic>
        <p:nvPicPr>
          <p:cNvPr id="16" name="Image 7" descr="https://kimi-img.moonshot.cn/pub/slides/slides_tmpl/image/25-09-08-13:42:55-d2v6pntnfo2stf9dk6kg.png">    </p:cNvPr>
          <p:cNvPicPr>
            <a:picLocks noChangeAspect="1"/>
          </p:cNvPicPr>
          <p:nvPr/>
        </p:nvPicPr>
        <p:blipFill>
          <a:blip r:embed="rId8"/>
          <a:stretch>
            <a:fillRect/>
          </a:stretch>
        </p:blipFill>
        <p:spPr>
          <a:xfrm>
            <a:off x="9521825" y="1226185"/>
            <a:ext cx="942975" cy="929640"/>
          </a:xfrm>
          <a:prstGeom prst="rect">
            <a:avLst/>
          </a:prstGeom>
        </p:spPr>
      </p:pic>
      <p:pic>
        <p:nvPicPr>
          <p:cNvPr id="17" name="Image 8" descr="https://kimi-img.moonshot.cn/pub/slides/slides_tmpl/image/25-09-08-13:42:53-d2v6pndnfo2stf9dk5vg.png">    </p:cNvPr>
          <p:cNvPicPr>
            <a:picLocks noChangeAspect="1"/>
          </p:cNvPicPr>
          <p:nvPr/>
        </p:nvPicPr>
        <p:blipFill>
          <a:blip r:embed="rId9"/>
          <a:stretch>
            <a:fillRect/>
          </a:stretch>
        </p:blipFill>
        <p:spPr>
          <a:xfrm rot="16200000">
            <a:off x="501650" y="1287780"/>
            <a:ext cx="361950" cy="411480"/>
          </a:xfrm>
          <a:prstGeom prst="rect">
            <a:avLst/>
          </a:prstGeom>
        </p:spPr>
      </p:pic>
      <p:pic>
        <p:nvPicPr>
          <p:cNvPr id="18" name="Image 9" descr="https://kimi-img.moonshot.cn/pub/slides/slides_tmpl/image/25-09-08-13:42:53-d2v6pndnfo2stf9dk5vg.png">    </p:cNvPr>
          <p:cNvPicPr>
            <a:picLocks noChangeAspect="1"/>
          </p:cNvPicPr>
          <p:nvPr/>
        </p:nvPicPr>
        <p:blipFill>
          <a:blip r:embed="rId10"/>
          <a:stretch>
            <a:fillRect/>
          </a:stretch>
        </p:blipFill>
        <p:spPr>
          <a:xfrm>
            <a:off x="11476990" y="1325880"/>
            <a:ext cx="361950" cy="411480"/>
          </a:xfrm>
          <a:prstGeom prst="rect">
            <a:avLst/>
          </a:prstGeom>
        </p:spPr>
      </p:pic>
      <p:pic>
        <p:nvPicPr>
          <p:cNvPr id="19" name="Image 10" descr="https://kimi-img.moonshot.cn/pub/slides/slides_tmpl/image/25-09-08-13:42:54-d2v6pnlnfo2stf9dk66g.png">    </p:cNvPr>
          <p:cNvPicPr>
            <a:picLocks noChangeAspect="1"/>
          </p:cNvPicPr>
          <p:nvPr/>
        </p:nvPicPr>
        <p:blipFill>
          <a:blip r:embed="rId11"/>
          <a:stretch>
            <a:fillRect/>
          </a:stretch>
        </p:blipFill>
        <p:spPr>
          <a:xfrm>
            <a:off x="888365" y="916940"/>
            <a:ext cx="520065" cy="203835"/>
          </a:xfrm>
          <a:prstGeom prst="rect">
            <a:avLst/>
          </a:prstGeom>
        </p:spPr>
      </p:pic>
      <p:pic>
        <p:nvPicPr>
          <p:cNvPr id="20" name="Image 11" descr="https://kimi-img.moonshot.cn/pub/slides/slides_tmpl/image/25-09-08-13:42:53-d2v6pndnfo2stf9dk5vg.png">    </p:cNvPr>
          <p:cNvPicPr>
            <a:picLocks noChangeAspect="1"/>
          </p:cNvPicPr>
          <p:nvPr/>
        </p:nvPicPr>
        <p:blipFill>
          <a:blip r:embed="rId12"/>
          <a:stretch>
            <a:fillRect/>
          </a:stretch>
        </p:blipFill>
        <p:spPr>
          <a:xfrm rot="10800000">
            <a:off x="467360" y="5694680"/>
            <a:ext cx="361950" cy="411480"/>
          </a:xfrm>
          <a:prstGeom prst="rect">
            <a:avLst/>
          </a:prstGeom>
        </p:spPr>
      </p:pic>
      <p:pic>
        <p:nvPicPr>
          <p:cNvPr id="21" name="Image 12" descr="https://kimi-img.moonshot.cn/pub/slides/slides_tmpl/image/25-09-08-13:42:53-d2v6pndnfo2stf9dk5vg.png">    </p:cNvPr>
          <p:cNvPicPr>
            <a:picLocks noChangeAspect="1"/>
          </p:cNvPicPr>
          <p:nvPr/>
        </p:nvPicPr>
        <p:blipFill>
          <a:blip r:embed="rId13"/>
          <a:stretch>
            <a:fillRect/>
          </a:stretch>
        </p:blipFill>
        <p:spPr>
          <a:xfrm rot="5400000">
            <a:off x="11438890" y="5719445"/>
            <a:ext cx="361950" cy="411480"/>
          </a:xfrm>
          <a:prstGeom prst="rect">
            <a:avLst/>
          </a:prstGeom>
        </p:spPr>
      </p:pic>
      <p:sp>
        <p:nvSpPr>
          <p:cNvPr id="22" name="Text 7"/>
          <p:cNvSpPr/>
          <p:nvPr/>
        </p:nvSpPr>
        <p:spPr>
          <a:xfrm>
            <a:off x="1186815" y="1988820"/>
            <a:ext cx="2508885" cy="1076960"/>
          </a:xfrm>
          <a:prstGeom prst="rect">
            <a:avLst/>
          </a:prstGeom>
          <a:noFill/>
          <a:ln/>
        </p:spPr>
        <p:txBody>
          <a:bodyPr wrap="square" lIns="91440" tIns="45720" rIns="91440" bIns="45720" rtlCol="0" anchor="ctr"/>
          <a:lstStyle/>
          <a:p>
            <a:pPr algn="ctr">
              <a:lnSpc>
                <a:spcPct val="100000"/>
              </a:lnSpc>
            </a:pPr>
            <a:r>
              <a:rPr lang="en-US" sz="2000" b="1" dirty="0">
                <a:solidFill>
                  <a:srgbClr val="FFFFFF"/>
                </a:solidFill>
                <a:latin typeface="MiSans" pitchFamily="34" charset="0"/>
                <a:ea typeface="MiSans" pitchFamily="34" charset="-122"/>
                <a:cs typeface="MiSans" pitchFamily="34" charset="-120"/>
              </a:rPr>
              <a:t>概念转变</a:t>
            </a:r>
            <a:endParaRPr lang="en-US" sz="1600" dirty="0"/>
          </a:p>
        </p:txBody>
      </p:sp>
      <p:sp>
        <p:nvSpPr>
          <p:cNvPr id="23" name="Text 8"/>
          <p:cNvSpPr/>
          <p:nvPr/>
        </p:nvSpPr>
        <p:spPr>
          <a:xfrm>
            <a:off x="888365" y="2939415"/>
            <a:ext cx="3060700" cy="2353310"/>
          </a:xfrm>
          <a:prstGeom prst="rect">
            <a:avLst/>
          </a:prstGeom>
          <a:noFill/>
          <a:ln/>
        </p:spPr>
        <p:txBody>
          <a:bodyPr wrap="square" lIns="91440" tIns="45720" rIns="91440" bIns="45720" rtlCol="0" anchor="t"/>
          <a:lstStyle/>
          <a:p>
            <a:pPr algn="just">
              <a:lnSpc>
                <a:spcPct val="150000"/>
              </a:lnSpc>
            </a:pPr>
            <a:r>
              <a:rPr lang="en-US" sz="1400" dirty="0">
                <a:solidFill>
                  <a:srgbClr val="FFFFFF"/>
                </a:solidFill>
                <a:latin typeface="MiSans" pitchFamily="34" charset="0"/>
                <a:ea typeface="MiSans" pitchFamily="34" charset="-122"/>
                <a:cs typeface="MiSans" pitchFamily="34" charset="-120"/>
              </a:rPr>
              <a:t>新准则取消已赚保费概念，代之以保险服务收入，剔除投资成分与代征税费，仅确认与保险服务相关的现金流，使收入确认更加聚焦于核心业务。</a:t>
            </a:r>
            <a:endParaRPr lang="en-US" sz="1600" dirty="0"/>
          </a:p>
        </p:txBody>
      </p:sp>
      <p:sp>
        <p:nvSpPr>
          <p:cNvPr id="24" name="Text 9"/>
          <p:cNvSpPr/>
          <p:nvPr/>
        </p:nvSpPr>
        <p:spPr>
          <a:xfrm>
            <a:off x="4895850" y="1988820"/>
            <a:ext cx="2508885" cy="1076960"/>
          </a:xfrm>
          <a:prstGeom prst="rect">
            <a:avLst/>
          </a:prstGeom>
          <a:noFill/>
          <a:ln/>
        </p:spPr>
        <p:txBody>
          <a:bodyPr wrap="square" lIns="91440" tIns="45720" rIns="91440" bIns="45720" rtlCol="0" anchor="ctr"/>
          <a:lstStyle/>
          <a:p>
            <a:pPr algn="ctr">
              <a:lnSpc>
                <a:spcPct val="100000"/>
              </a:lnSpc>
            </a:pPr>
            <a:r>
              <a:rPr lang="en-US" sz="2000" b="1" dirty="0">
                <a:solidFill>
                  <a:srgbClr val="FFFFFF"/>
                </a:solidFill>
                <a:latin typeface="MiSans" pitchFamily="34" charset="0"/>
                <a:ea typeface="MiSans" pitchFamily="34" charset="-122"/>
                <a:cs typeface="MiSans" pitchFamily="34" charset="-120"/>
              </a:rPr>
              <a:t>分摊方法</a:t>
            </a:r>
            <a:endParaRPr lang="en-US" sz="1600" dirty="0"/>
          </a:p>
        </p:txBody>
      </p:sp>
      <p:sp>
        <p:nvSpPr>
          <p:cNvPr id="25" name="Text 10"/>
          <p:cNvSpPr/>
          <p:nvPr/>
        </p:nvSpPr>
        <p:spPr>
          <a:xfrm>
            <a:off x="4604385" y="2939415"/>
            <a:ext cx="3060700" cy="2353310"/>
          </a:xfrm>
          <a:prstGeom prst="rect">
            <a:avLst/>
          </a:prstGeom>
          <a:noFill/>
          <a:ln/>
        </p:spPr>
        <p:txBody>
          <a:bodyPr wrap="square" lIns="91440" tIns="45720" rIns="91440" bIns="45720" rtlCol="0" anchor="t"/>
          <a:lstStyle/>
          <a:p>
            <a:pPr algn="just">
              <a:lnSpc>
                <a:spcPct val="150000"/>
              </a:lnSpc>
            </a:pPr>
            <a:r>
              <a:rPr lang="en-US" sz="1400" dirty="0">
                <a:solidFill>
                  <a:srgbClr val="FFFFFF"/>
                </a:solidFill>
                <a:latin typeface="MiSans" pitchFamily="34" charset="0"/>
                <a:ea typeface="MiSans" pitchFamily="34" charset="-122"/>
                <a:cs typeface="MiSans" pitchFamily="34" charset="-120"/>
              </a:rPr>
              <a:t>财险公司需将保单未来服务按时间流逝与赔付发生双重驱动分摊，短期车险以直线法为主，长期意外险需与服务模式匹配，确保收入确认与服务提供相匹配。</a:t>
            </a:r>
            <a:endParaRPr lang="en-US" sz="1600" dirty="0"/>
          </a:p>
        </p:txBody>
      </p:sp>
      <p:sp>
        <p:nvSpPr>
          <p:cNvPr id="26" name="Text 11"/>
          <p:cNvSpPr/>
          <p:nvPr/>
        </p:nvSpPr>
        <p:spPr>
          <a:xfrm>
            <a:off x="8604885" y="1988820"/>
            <a:ext cx="2508885" cy="1076960"/>
          </a:xfrm>
          <a:prstGeom prst="rect">
            <a:avLst/>
          </a:prstGeom>
          <a:noFill/>
          <a:ln/>
        </p:spPr>
        <p:txBody>
          <a:bodyPr wrap="square" lIns="91440" tIns="45720" rIns="91440" bIns="45720" rtlCol="0" anchor="ctr"/>
          <a:lstStyle/>
          <a:p>
            <a:pPr algn="ctr">
              <a:lnSpc>
                <a:spcPct val="100000"/>
              </a:lnSpc>
            </a:pPr>
            <a:r>
              <a:rPr lang="en-US" sz="2000" b="1" dirty="0">
                <a:solidFill>
                  <a:srgbClr val="FFFFFF"/>
                </a:solidFill>
                <a:latin typeface="MiSans" pitchFamily="34" charset="0"/>
                <a:ea typeface="MiSans" pitchFamily="34" charset="-122"/>
                <a:cs typeface="MiSans" pitchFamily="34" charset="-120"/>
              </a:rPr>
              <a:t>指标影响</a:t>
            </a:r>
            <a:endParaRPr lang="en-US" sz="1600" dirty="0"/>
          </a:p>
        </p:txBody>
      </p:sp>
      <p:sp>
        <p:nvSpPr>
          <p:cNvPr id="27" name="Text 12"/>
          <p:cNvSpPr/>
          <p:nvPr/>
        </p:nvSpPr>
        <p:spPr>
          <a:xfrm>
            <a:off x="8328660" y="2970530"/>
            <a:ext cx="3060700" cy="2353310"/>
          </a:xfrm>
          <a:prstGeom prst="rect">
            <a:avLst/>
          </a:prstGeom>
          <a:noFill/>
          <a:ln/>
        </p:spPr>
        <p:txBody>
          <a:bodyPr wrap="square" lIns="91440" tIns="45720" rIns="91440" bIns="45720" rtlCol="0" anchor="t"/>
          <a:lstStyle/>
          <a:p>
            <a:pPr algn="just">
              <a:lnSpc>
                <a:spcPct val="150000"/>
              </a:lnSpc>
            </a:pPr>
            <a:r>
              <a:rPr lang="en-US" sz="1400" dirty="0">
                <a:solidFill>
                  <a:srgbClr val="FFFFFF"/>
                </a:solidFill>
                <a:latin typeface="MiSans" pitchFamily="34" charset="0"/>
                <a:ea typeface="MiSans" pitchFamily="34" charset="-122"/>
                <a:cs typeface="MiSans" pitchFamily="34" charset="-120"/>
              </a:rPr>
              <a:t>收入确认时点后移，导致保费规模指标下降，但综合赔付率、费用率的分母同步缩小，承保利润率反而更真实，财务指标更具参考价值。</a:t>
            </a:r>
            <a:endParaRPr lang="en-US" sz="1600" dirty="0"/>
          </a:p>
        </p:txBody>
      </p:sp>
    </p:spTree>
  </p:cSld>
  <p:clrMapOvr>
    <a:masterClrMapping/>
  </p:clrMapOvr>
  <p:transition>
    <p:fade/>
    <p:spd val="med"/>
  </p:transition>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p:bgPr>
    </p:bg>
    <p:spTree>
      <p:nvGrpSpPr>
        <p:cNvPr id="1" name=""/>
        <p:cNvGrpSpPr/>
        <p:nvPr/>
      </p:nvGrpSpPr>
      <p:grpSpPr>
        <a:xfrm>
          <a:off x="0" y="0"/>
          <a:ext cx="0" cy="0"/>
          <a:chOff x="0" y="0"/>
          <a:chExt cx="0" cy="0"/>
        </a:xfrm>
      </p:grpSpPr>
      <p:sp>
        <p:nvSpPr>
          <p:cNvPr id="2" name="Shape 0"/>
          <p:cNvSpPr/>
          <p:nvPr/>
        </p:nvSpPr>
        <p:spPr>
          <a:xfrm>
            <a:off x="4918223" y="0"/>
            <a:ext cx="3699436" cy="6858000"/>
          </a:xfrm>
          <a:prstGeom prst="rect">
            <a:avLst/>
          </a:prstGeom>
          <a:solidFill>
            <a:srgbClr val="FFFFFF"/>
          </a:solidFill>
          <a:ln/>
        </p:spPr>
      </p:sp>
      <p:sp>
        <p:nvSpPr>
          <p:cNvPr id="3" name="Text 1"/>
          <p:cNvSpPr/>
          <p:nvPr/>
        </p:nvSpPr>
        <p:spPr>
          <a:xfrm>
            <a:off x="4918223" y="0"/>
            <a:ext cx="3699436" cy="685800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8617659" y="0"/>
            <a:ext cx="3699436" cy="6858000"/>
          </a:xfrm>
          <a:prstGeom prst="rect">
            <a:avLst/>
          </a:prstGeom>
          <a:solidFill>
            <a:srgbClr val="648DE0"/>
          </a:solidFill>
          <a:ln/>
        </p:spPr>
      </p:sp>
      <p:sp>
        <p:nvSpPr>
          <p:cNvPr id="5" name="Text 3"/>
          <p:cNvSpPr/>
          <p:nvPr/>
        </p:nvSpPr>
        <p:spPr>
          <a:xfrm>
            <a:off x="8617659" y="0"/>
            <a:ext cx="3699436" cy="6858000"/>
          </a:xfrm>
          <a:prstGeom prst="rect">
            <a:avLst/>
          </a:prstGeom>
          <a:noFill/>
          <a:ln/>
        </p:spPr>
        <p:txBody>
          <a:bodyPr wrap="square" lIns="45720" tIns="91440" rIns="91440" bIns="45720" rtlCol="0" anchor="ctr"/>
          <a:lstStyle/>
          <a:p>
            <a:pPr>
              <a:lnSpc>
                <a:spcPct val="100000"/>
              </a:lnSpc>
            </a:pPr>
            <a:endParaRPr lang="en-US" sz="1600" dirty="0"/>
          </a:p>
        </p:txBody>
      </p:sp>
      <p:sp>
        <p:nvSpPr>
          <p:cNvPr id="6" name="Shape 4"/>
          <p:cNvSpPr/>
          <p:nvPr/>
        </p:nvSpPr>
        <p:spPr>
          <a:xfrm>
            <a:off x="728345" y="0"/>
            <a:ext cx="4190365" cy="3437890"/>
          </a:xfrm>
          <a:prstGeom prst="rect">
            <a:avLst/>
          </a:prstGeom>
          <a:solidFill>
            <a:srgbClr val="1D50C4"/>
          </a:solidFill>
          <a:ln/>
        </p:spPr>
      </p:sp>
      <p:sp>
        <p:nvSpPr>
          <p:cNvPr id="7" name="Text 5"/>
          <p:cNvSpPr/>
          <p:nvPr/>
        </p:nvSpPr>
        <p:spPr>
          <a:xfrm>
            <a:off x="728345" y="0"/>
            <a:ext cx="4190365" cy="3437890"/>
          </a:xfrm>
          <a:prstGeom prst="rect">
            <a:avLst/>
          </a:prstGeom>
          <a:noFill/>
          <a:ln/>
        </p:spPr>
        <p:txBody>
          <a:bodyPr wrap="square" lIns="45720" tIns="91440" rIns="91440" bIns="45720" rtlCol="0" anchor="ctr"/>
          <a:lstStyle/>
          <a:p>
            <a:pPr>
              <a:lnSpc>
                <a:spcPct val="100000"/>
              </a:lnSpc>
            </a:pPr>
            <a:endParaRPr lang="en-US" sz="1600" dirty="0"/>
          </a:p>
        </p:txBody>
      </p:sp>
      <p:sp>
        <p:nvSpPr>
          <p:cNvPr id="8" name="Text 6"/>
          <p:cNvSpPr/>
          <p:nvPr/>
        </p:nvSpPr>
        <p:spPr>
          <a:xfrm>
            <a:off x="1311910" y="735330"/>
            <a:ext cx="3005455" cy="1753235"/>
          </a:xfrm>
          <a:prstGeom prst="rect">
            <a:avLst/>
          </a:prstGeom>
          <a:noFill/>
          <a:ln/>
        </p:spPr>
        <p:txBody>
          <a:bodyPr wrap="square" lIns="91440" tIns="45720" rIns="91440" bIns="45720" rtlCol="0" anchor="ctr"/>
          <a:lstStyle/>
          <a:p>
            <a:pPr>
              <a:lnSpc>
                <a:spcPct val="100000"/>
              </a:lnSpc>
            </a:pPr>
            <a:r>
              <a:rPr lang="en-US" sz="3600" b="1" dirty="0">
                <a:solidFill>
                  <a:srgbClr val="FFFFFF"/>
                </a:solidFill>
                <a:latin typeface="MiSans" pitchFamily="34" charset="0"/>
                <a:ea typeface="MiSans" pitchFamily="34" charset="-122"/>
                <a:cs typeface="MiSans" pitchFamily="34" charset="-120"/>
              </a:rPr>
              <a:t>亏损合同立即确认冲击利润</a:t>
            </a:r>
            <a:endParaRPr lang="en-US" sz="1600" dirty="0"/>
          </a:p>
        </p:txBody>
      </p:sp>
      <p:pic>
        <p:nvPicPr>
          <p:cNvPr id="9" name="Image 0" descr="https://kimi-img.moonshot.cn/pub/slides/slides_tmpl/image/25-09-08-13:42:54-d2v6pnlnfo2stf9dk69g.jpeg">    </p:cNvPr>
          <p:cNvPicPr>
            <a:picLocks noChangeAspect="1"/>
          </p:cNvPicPr>
          <p:nvPr/>
        </p:nvPicPr>
        <p:blipFill>
          <a:blip r:embed="rId1"/>
          <a:srcRect l="0" r="64" t="0" b="0"/>
          <a:stretch/>
        </p:blipFill>
        <p:spPr>
          <a:xfrm>
            <a:off x="741045" y="3437890"/>
            <a:ext cx="4176395" cy="3419475"/>
          </a:xfrm>
          <a:prstGeom prst="rect">
            <a:avLst/>
          </a:prstGeom>
        </p:spPr>
      </p:pic>
      <p:sp>
        <p:nvSpPr>
          <p:cNvPr id="10" name="Text 7"/>
          <p:cNvSpPr/>
          <p:nvPr/>
        </p:nvSpPr>
        <p:spPr>
          <a:xfrm>
            <a:off x="5184775" y="2249805"/>
            <a:ext cx="2305050" cy="663575"/>
          </a:xfrm>
          <a:prstGeom prst="rect">
            <a:avLst/>
          </a:prstGeom>
          <a:noFill/>
          <a:ln/>
        </p:spPr>
        <p:txBody>
          <a:bodyPr wrap="square" lIns="91440" tIns="45720" rIns="91440" bIns="45720" rtlCol="0" anchor="ctr"/>
          <a:lstStyle/>
          <a:p>
            <a:pPr>
              <a:lnSpc>
                <a:spcPct val="100000"/>
              </a:lnSpc>
            </a:pPr>
            <a:r>
              <a:rPr lang="en-US" sz="2000" dirty="0">
                <a:solidFill>
                  <a:srgbClr val="2A59B8"/>
                </a:solidFill>
                <a:latin typeface="MiSans" pitchFamily="34" charset="0"/>
                <a:ea typeface="MiSans" pitchFamily="34" charset="-122"/>
                <a:cs typeface="MiSans" pitchFamily="34" charset="-120"/>
              </a:rPr>
              <a:t>确认规则</a:t>
            </a:r>
            <a:endParaRPr lang="en-US" sz="1600" dirty="0"/>
          </a:p>
        </p:txBody>
      </p:sp>
      <p:sp>
        <p:nvSpPr>
          <p:cNvPr id="11" name="Text 8"/>
          <p:cNvSpPr/>
          <p:nvPr/>
        </p:nvSpPr>
        <p:spPr>
          <a:xfrm>
            <a:off x="5185410" y="3335655"/>
            <a:ext cx="3134360" cy="2686050"/>
          </a:xfrm>
          <a:prstGeom prst="rect">
            <a:avLst/>
          </a:prstGeom>
          <a:noFill/>
          <a:ln/>
        </p:spPr>
        <p:txBody>
          <a:bodyPr wrap="square" lIns="91440" tIns="45720" rIns="91440" bIns="45720" rtlCol="0" anchor="t"/>
          <a:lstStyle/>
          <a:p>
            <a:pPr algn="just">
              <a:lnSpc>
                <a:spcPct val="150000"/>
              </a:lnSpc>
            </a:pPr>
            <a:r>
              <a:rPr lang="en-US" sz="1400" dirty="0">
                <a:solidFill>
                  <a:srgbClr val="2A59B8"/>
                </a:solidFill>
                <a:latin typeface="MiSans" pitchFamily="34" charset="0"/>
                <a:ea typeface="MiSans" pitchFamily="34" charset="-122"/>
                <a:cs typeface="MiSans" pitchFamily="34" charset="-120"/>
              </a:rPr>
              <a:t>初始确认时若保单组未来现金流现值为负，则立即确认亏损并计入当期损益，不得用盈利合同抵消，这一规则使财险公司历史上低价竞抢市场份额的策略面临挑战。</a:t>
            </a:r>
            <a:endParaRPr lang="en-US" sz="1600" dirty="0"/>
          </a:p>
        </p:txBody>
      </p:sp>
      <p:sp>
        <p:nvSpPr>
          <p:cNvPr id="12" name="Text 9"/>
          <p:cNvSpPr/>
          <p:nvPr/>
        </p:nvSpPr>
        <p:spPr>
          <a:xfrm>
            <a:off x="8919210" y="2249805"/>
            <a:ext cx="2305050" cy="663575"/>
          </a:xfrm>
          <a:prstGeom prst="rect">
            <a:avLst/>
          </a:prstGeom>
          <a:noFill/>
          <a:ln/>
        </p:spPr>
        <p:txBody>
          <a:bodyPr wrap="square" lIns="91440" tIns="45720" rIns="91440" bIns="45720" rtlCol="0" anchor="ctr"/>
          <a:lstStyle/>
          <a:p>
            <a:pPr>
              <a:lnSpc>
                <a:spcPct val="100000"/>
              </a:lnSpc>
            </a:pPr>
            <a:r>
              <a:rPr lang="en-US" sz="2000" dirty="0">
                <a:solidFill>
                  <a:srgbClr val="FFFFFF"/>
                </a:solidFill>
                <a:latin typeface="MiSans" pitchFamily="34" charset="0"/>
                <a:ea typeface="MiSans" pitchFamily="34" charset="-122"/>
                <a:cs typeface="MiSans" pitchFamily="34" charset="-120"/>
              </a:rPr>
              <a:t>管理应对</a:t>
            </a:r>
            <a:endParaRPr lang="en-US" sz="1600" dirty="0"/>
          </a:p>
        </p:txBody>
      </p:sp>
      <p:sp>
        <p:nvSpPr>
          <p:cNvPr id="13" name="Text 10"/>
          <p:cNvSpPr/>
          <p:nvPr/>
        </p:nvSpPr>
        <p:spPr>
          <a:xfrm>
            <a:off x="8945245" y="3335655"/>
            <a:ext cx="3055620" cy="2686050"/>
          </a:xfrm>
          <a:prstGeom prst="rect">
            <a:avLst/>
          </a:prstGeom>
          <a:noFill/>
          <a:ln/>
        </p:spPr>
        <p:txBody>
          <a:bodyPr wrap="square" lIns="91440" tIns="45720" rIns="91440" bIns="45720" rtlCol="0" anchor="t"/>
          <a:lstStyle/>
          <a:p>
            <a:pPr algn="just">
              <a:lnSpc>
                <a:spcPct val="150000"/>
              </a:lnSpc>
            </a:pPr>
            <a:r>
              <a:rPr lang="en-US" sz="1400" dirty="0">
                <a:solidFill>
                  <a:srgbClr val="FFFFFF"/>
                </a:solidFill>
                <a:latin typeface="MiSans" pitchFamily="34" charset="0"/>
                <a:ea typeface="MiSans" pitchFamily="34" charset="-122"/>
                <a:cs typeface="MiSans" pitchFamily="34" charset="-120"/>
              </a:rPr>
              <a:t>财务需配合承保部门在定价端引入动态盈亏测试，对临近亏损区间的保单组实时预警，同时建立亏损转回监控机制，避免利润操纵嫌疑。</a:t>
            </a:r>
            <a:endParaRPr lang="en-US" sz="1600" dirty="0"/>
          </a:p>
        </p:txBody>
      </p:sp>
    </p:spTree>
  </p:cSld>
  <p:clrMapOvr>
    <a:masterClrMapping/>
  </p:clrMapOvr>
  <p:transition>
    <p:fade/>
    <p:spd val="med"/>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alphaModFix amt="100000"/>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7940" y="5430520"/>
            <a:ext cx="12247880" cy="1427480"/>
          </a:xfrm>
          <a:prstGeom prst="rect">
            <a:avLst/>
          </a:prstGeom>
          <a:solidFill>
            <a:srgbClr val="FAFAFA">
              <a:alpha val="12941"/>
            </a:srgbClr>
          </a:solidFill>
          <a:ln/>
        </p:spPr>
      </p:sp>
      <p:sp>
        <p:nvSpPr>
          <p:cNvPr id="3" name="Text 1"/>
          <p:cNvSpPr/>
          <p:nvPr/>
        </p:nvSpPr>
        <p:spPr>
          <a:xfrm>
            <a:off x="-27940" y="5430520"/>
            <a:ext cx="12247880" cy="1427480"/>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2668905" y="1691640"/>
            <a:ext cx="6854190" cy="1567180"/>
          </a:xfrm>
          <a:prstGeom prst="rect">
            <a:avLst/>
          </a:prstGeom>
          <a:solidFill>
            <a:srgbClr val="000000">
              <a:alpha val="0"/>
            </a:srgbClr>
          </a:solidFill>
          <a:ln/>
        </p:spPr>
      </p:sp>
      <p:sp>
        <p:nvSpPr>
          <p:cNvPr id="5" name="Text 3"/>
          <p:cNvSpPr/>
          <p:nvPr/>
        </p:nvSpPr>
        <p:spPr>
          <a:xfrm>
            <a:off x="2668905" y="1691640"/>
            <a:ext cx="6854190" cy="1567180"/>
          </a:xfrm>
          <a:prstGeom prst="rect">
            <a:avLst/>
          </a:prstGeom>
          <a:noFill/>
          <a:ln/>
        </p:spPr>
        <p:txBody>
          <a:bodyPr wrap="square" lIns="45720" tIns="91440" rIns="91440" bIns="45720" rtlCol="0" anchor="ctr"/>
          <a:lstStyle/>
          <a:p>
            <a:pPr algn="ctr">
              <a:lnSpc>
                <a:spcPct val="100000"/>
              </a:lnSpc>
            </a:pPr>
            <a:r>
              <a:rPr lang="en-US" sz="9600" b="1" dirty="0">
                <a:solidFill>
                  <a:srgbClr val="DAE3F5"/>
                </a:solidFill>
                <a:latin typeface="MiSans" pitchFamily="34" charset="0"/>
                <a:ea typeface="MiSans" pitchFamily="34" charset="-122"/>
                <a:cs typeface="MiSans" pitchFamily="34" charset="-120"/>
              </a:rPr>
              <a:t>03</a:t>
            </a:r>
            <a:endParaRPr lang="en-US" sz="1600" dirty="0"/>
          </a:p>
        </p:txBody>
      </p:sp>
      <p:sp>
        <p:nvSpPr>
          <p:cNvPr id="6" name="Shape 4"/>
          <p:cNvSpPr/>
          <p:nvPr/>
        </p:nvSpPr>
        <p:spPr>
          <a:xfrm>
            <a:off x="749300" y="3372485"/>
            <a:ext cx="10840720" cy="1200150"/>
          </a:xfrm>
          <a:prstGeom prst="rect">
            <a:avLst/>
          </a:prstGeom>
          <a:solidFill>
            <a:srgbClr val="000000">
              <a:alpha val="0"/>
            </a:srgbClr>
          </a:solidFill>
          <a:ln/>
        </p:spPr>
      </p:sp>
      <p:sp>
        <p:nvSpPr>
          <p:cNvPr id="7" name="Text 5"/>
          <p:cNvSpPr/>
          <p:nvPr/>
        </p:nvSpPr>
        <p:spPr>
          <a:xfrm>
            <a:off x="749300" y="3372485"/>
            <a:ext cx="10840720" cy="1200150"/>
          </a:xfrm>
          <a:prstGeom prst="rect">
            <a:avLst/>
          </a:prstGeom>
          <a:noFill/>
          <a:ln/>
        </p:spPr>
        <p:txBody>
          <a:bodyPr wrap="square" lIns="0" tIns="0" rIns="0" bIns="0" rtlCol="0" anchor="ctr"/>
          <a:lstStyle/>
          <a:p>
            <a:pPr algn="ctr">
              <a:lnSpc>
                <a:spcPct val="100000"/>
              </a:lnSpc>
            </a:pPr>
            <a:r>
              <a:rPr lang="en-US" sz="5400" dirty="0">
                <a:solidFill>
                  <a:srgbClr val="FFFFFF"/>
                </a:solidFill>
                <a:latin typeface="MiSans" pitchFamily="34" charset="0"/>
                <a:ea typeface="MiSans" pitchFamily="34" charset="-122"/>
                <a:cs typeface="MiSans" pitchFamily="34" charset="-120"/>
              </a:rPr>
              <a:t>负债计量升级</a:t>
            </a:r>
            <a:endParaRPr lang="en-US" sz="1600" dirty="0"/>
          </a:p>
        </p:txBody>
      </p:sp>
      <p:pic>
        <p:nvPicPr>
          <p:cNvPr id="8" name="Image 0" descr="https://kimi-img.moonshot.cn/pub/slides/slides_tmpl/image/25-09-08-13:42:53-d2v6pndnfo2stf9dk5rg.png">    </p:cNvPr>
          <p:cNvPicPr>
            <a:picLocks noChangeAspect="1"/>
          </p:cNvPicPr>
          <p:nvPr/>
        </p:nvPicPr>
        <p:blipFill>
          <a:blip r:embed="rId2"/>
          <a:stretch>
            <a:fillRect/>
          </a:stretch>
        </p:blipFill>
        <p:spPr>
          <a:xfrm>
            <a:off x="6659245" y="1575435"/>
            <a:ext cx="579120" cy="658495"/>
          </a:xfrm>
          <a:prstGeom prst="rect">
            <a:avLst/>
          </a:prstGeom>
        </p:spPr>
      </p:pic>
      <p:pic>
        <p:nvPicPr>
          <p:cNvPr id="9" name="Image 1" descr="https://kimi-img.moonshot.cn/pub/slides/slides_tmpl/image/25-09-08-13:42:53-d2v6pndnfo2stf9dk5rg.png">    </p:cNvPr>
          <p:cNvPicPr>
            <a:picLocks noChangeAspect="1"/>
          </p:cNvPicPr>
          <p:nvPr/>
        </p:nvPicPr>
        <p:blipFill>
          <a:blip r:embed="rId3"/>
          <a:stretch>
            <a:fillRect/>
          </a:stretch>
        </p:blipFill>
        <p:spPr>
          <a:xfrm rot="10800000">
            <a:off x="4846955" y="2600325"/>
            <a:ext cx="579120" cy="658495"/>
          </a:xfrm>
          <a:prstGeom prst="rect">
            <a:avLst/>
          </a:prstGeom>
        </p:spPr>
      </p:pic>
    </p:spTree>
  </p:cSld>
  <p:clrMapOvr>
    <a:masterClrMapping/>
  </p:clrMapOvr>
  <p:transition>
    <p:fade/>
    <p:spd val="med"/>
  </p:transition>
</p:sld>
</file>

<file path=ppt/theme/theme1.xml><?xml version="1.0" encoding="utf-8"?>
<a:theme xmlns:a="http://schemas.openxmlformats.org/drawingml/2006/main" name="Custom Theme">
  <a:themeElements>
    <a:clrScheme name="Custom">
      <a:dk1>
        <a:srgbClr val="000000"/>
      </a:dk1>
      <a:lt1>
        <a:srgbClr val="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新准则下财险财管解码</dc:title>
  <dc:subject>新准则下财险财管解码</dc:subject>
  <dc:creator>Kimi</dc:creator>
  <cp:lastModifiedBy>Kimi</cp:lastModifiedBy>
  <cp:revision>1</cp:revision>
  <dcterms:created xsi:type="dcterms:W3CDTF">2025-12-16T01:40:31Z</dcterms:created>
  <dcterms:modified xsi:type="dcterms:W3CDTF">2025-12-16T01:40:31Z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4" name="AIGC">
    <vt:lpwstr>{"Label":"新准则下财险财管解码","ContentProducer":"001191110108MACG2KBH8F10000","ProduceID":"","ReservedCode1":"","ContentPropagator":"001191110108MACG2KBH8F20000","PropagateID":"","ReservedCode2":""}</vt:lpwstr>
  </property>
</Properties>
</file>